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62" r:id="rId3"/>
    <p:sldMasterId id="2147483666" r:id="rId4"/>
  </p:sldMasterIdLst>
  <p:notesMasterIdLst>
    <p:notesMasterId r:id="rId47"/>
  </p:notesMasterIdLst>
  <p:handoutMasterIdLst>
    <p:handoutMasterId r:id="rId48"/>
  </p:handoutMasterIdLst>
  <p:sldIdLst>
    <p:sldId id="256" r:id="rId5"/>
    <p:sldId id="257" r:id="rId6"/>
    <p:sldId id="261" r:id="rId7"/>
    <p:sldId id="258" r:id="rId8"/>
    <p:sldId id="259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6" r:id="rId33"/>
    <p:sldId id="285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8" r:id="rId42"/>
    <p:sldId id="294" r:id="rId43"/>
    <p:sldId id="295" r:id="rId44"/>
    <p:sldId id="296" r:id="rId45"/>
    <p:sldId id="297" r:id="rId46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566" autoAdjust="0"/>
    <p:restoredTop sz="94660"/>
  </p:normalViewPr>
  <p:slideViewPr>
    <p:cSldViewPr>
      <p:cViewPr varScale="1">
        <p:scale>
          <a:sx n="96" d="100"/>
          <a:sy n="96" d="100"/>
        </p:scale>
        <p:origin x="156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4" d="100"/>
          <a:sy n="74" d="100"/>
        </p:scale>
        <p:origin x="2502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989241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552325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81562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93415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34231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3715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6371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8244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7858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B78B15-197B-4BCA-9E8D-486E981C792F}" type="datetimeFigureOut">
              <a:rPr lang="en-CA" smtClean="0"/>
              <a:t>03/05/2016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6760EC-57F0-4A79-8F61-ED9115704460}" type="slidenum">
              <a:rPr lang="en-CA" smtClean="0"/>
              <a:t>‹#›</a:t>
            </a:fld>
            <a:endParaRPr lang="en-CA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046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4B558E-E312-4888-915B-44BBEE595F48}" type="datetimeFigureOut">
              <a:rPr lang="en-CA" smtClean="0"/>
              <a:t>03/05/2016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C7D4AF-3251-4176-B2ED-352AF1798B7D}" type="slidenum">
              <a:rPr lang="en-CA" smtClean="0"/>
              <a:t>‹#›</a:t>
            </a:fld>
            <a:endParaRPr lang="en-CA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56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94665E-117C-4EA6-9534-2AD522AF7604}" type="datetimeFigureOut">
              <a:rPr lang="en-CA" smtClean="0"/>
              <a:t>03/05/2016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0239F0-0234-4DB9-8BB5-B635F5AB68B7}" type="slidenum">
              <a:rPr lang="en-CA" smtClean="0"/>
              <a:t>‹#›</a:t>
            </a:fld>
            <a:endParaRPr lang="en-CA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180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E17780-D5E8-400A-9CAB-09DD299C46AC}" type="datetimeFigureOut">
              <a:rPr lang="en-CA" smtClean="0"/>
              <a:t>03/05/2016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ECC6EB-D90A-4C0B-B2AA-E1EBB1566D11}" type="slidenum">
              <a:rPr lang="en-CA" smtClean="0"/>
              <a:t>‹#›</a:t>
            </a:fld>
            <a:endParaRPr lang="en-CA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428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oc.gov/item/cosmos000110/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bc.ca/player/Radio/Quirks+and+Quarks/ID/2569771162/" TargetMode="Externa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425793" y="2348880"/>
            <a:ext cx="7034639" cy="194421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4200"/>
              </a:lnSpc>
            </a:pPr>
            <a:r>
              <a:rPr lang="en-US" b="0" spc="-150" dirty="0" smtClean="0"/>
              <a:t>The pale blue dot</a:t>
            </a:r>
            <a:endParaRPr lang="en-CA" b="0" spc="-150" dirty="0"/>
          </a:p>
        </p:txBody>
      </p:sp>
    </p:spTree>
    <p:extLst>
      <p:ext uri="{BB962C8B-B14F-4D97-AF65-F5344CB8AC3E}">
        <p14:creationId xmlns:p14="http://schemas.microsoft.com/office/powerpoint/2010/main" val="3947685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403648" y="5661248"/>
            <a:ext cx="6894948" cy="11521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2000"/>
              </a:lnSpc>
            </a:pPr>
            <a:r>
              <a:rPr lang="en-CA" sz="1500" dirty="0">
                <a:solidFill>
                  <a:srgbClr val="000000"/>
                </a:solidFill>
              </a:rPr>
              <a:t>Saudi Arabia (Hadfield, 2013)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556792"/>
            <a:ext cx="6028646" cy="4000549"/>
          </a:xfrm>
          <a:prstGeom prst="rect">
            <a:avLst/>
          </a:prstGeom>
          <a:noFill/>
          <a:ln w="698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275855" y="548680"/>
            <a:ext cx="5400601" cy="11521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200"/>
              </a:lnSpc>
            </a:pPr>
            <a:r>
              <a:rPr lang="en-US" sz="3500" b="1" spc="-150" dirty="0" smtClean="0"/>
              <a:t>The pale blue dot</a:t>
            </a:r>
            <a:endParaRPr lang="en-CA" sz="3500" b="1" spc="-150" dirty="0"/>
          </a:p>
        </p:txBody>
      </p:sp>
    </p:spTree>
    <p:extLst>
      <p:ext uri="{BB962C8B-B14F-4D97-AF65-F5344CB8AC3E}">
        <p14:creationId xmlns:p14="http://schemas.microsoft.com/office/powerpoint/2010/main" val="244297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493476" y="5661248"/>
            <a:ext cx="6894948" cy="5760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2000"/>
              </a:lnSpc>
            </a:pPr>
            <a:r>
              <a:rPr lang="en-CA" sz="1500" dirty="0">
                <a:solidFill>
                  <a:srgbClr val="000000"/>
                </a:solidFill>
              </a:rPr>
              <a:t>The Rockies (Hadfield, 2012)</a:t>
            </a:r>
          </a:p>
        </p:txBody>
      </p:sp>
      <p:pic>
        <p:nvPicPr>
          <p:cNvPr id="5" name="Picture 2" descr="The Rockies from sp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861" y="1556792"/>
            <a:ext cx="6059483" cy="4021294"/>
          </a:xfrm>
          <a:prstGeom prst="rect">
            <a:avLst/>
          </a:prstGeom>
          <a:noFill/>
          <a:ln w="698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275855" y="548680"/>
            <a:ext cx="5400601" cy="11521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200"/>
              </a:lnSpc>
            </a:pPr>
            <a:r>
              <a:rPr lang="en-US" sz="3500" b="1" spc="-150" dirty="0" smtClean="0"/>
              <a:t>The pale blue dot</a:t>
            </a:r>
            <a:endParaRPr lang="en-CA" sz="3500" b="1" spc="-150" dirty="0"/>
          </a:p>
        </p:txBody>
      </p:sp>
    </p:spTree>
    <p:extLst>
      <p:ext uri="{BB962C8B-B14F-4D97-AF65-F5344CB8AC3E}">
        <p14:creationId xmlns:p14="http://schemas.microsoft.com/office/powerpoint/2010/main" val="1992490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403648" y="5661248"/>
            <a:ext cx="6894948" cy="5760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2000"/>
              </a:lnSpc>
            </a:pPr>
            <a:r>
              <a:rPr lang="en-CA" sz="1500" dirty="0">
                <a:solidFill>
                  <a:srgbClr val="000000"/>
                </a:solidFill>
              </a:rPr>
              <a:t>Australia – dry salt lake, in the Outback (Hadfield, 2013)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785" y="1484784"/>
            <a:ext cx="6122559" cy="4062140"/>
          </a:xfrm>
          <a:prstGeom prst="rect">
            <a:avLst/>
          </a:prstGeom>
          <a:noFill/>
          <a:ln w="698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275855" y="548680"/>
            <a:ext cx="5400601" cy="11521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200"/>
              </a:lnSpc>
            </a:pPr>
            <a:r>
              <a:rPr lang="en-US" sz="3500" b="1" spc="-150" dirty="0" smtClean="0"/>
              <a:t>The pale blue dot</a:t>
            </a:r>
            <a:endParaRPr lang="en-CA" sz="3500" b="1" spc="-150" dirty="0"/>
          </a:p>
        </p:txBody>
      </p:sp>
    </p:spTree>
    <p:extLst>
      <p:ext uri="{BB962C8B-B14F-4D97-AF65-F5344CB8AC3E}">
        <p14:creationId xmlns:p14="http://schemas.microsoft.com/office/powerpoint/2010/main" val="375410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403648" y="5589240"/>
            <a:ext cx="6120680" cy="5760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CA" sz="1500" dirty="0">
                <a:solidFill>
                  <a:srgbClr val="000000"/>
                </a:solidFill>
              </a:rPr>
              <a:t>The Sahara Desert – ancient stone burnished by sand and wind (Hadfield, 2013)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770" y="1484784"/>
            <a:ext cx="5966558" cy="3960441"/>
          </a:xfrm>
          <a:prstGeom prst="rect">
            <a:avLst/>
          </a:prstGeom>
          <a:noFill/>
          <a:ln w="698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275855" y="548680"/>
            <a:ext cx="5400601" cy="11521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200"/>
              </a:lnSpc>
            </a:pPr>
            <a:r>
              <a:rPr lang="en-US" sz="3500" b="1" spc="-150" dirty="0" smtClean="0"/>
              <a:t>The pale blue dot</a:t>
            </a:r>
            <a:endParaRPr lang="en-CA" sz="3500" b="1" spc="-150" dirty="0"/>
          </a:p>
        </p:txBody>
      </p:sp>
    </p:spTree>
    <p:extLst>
      <p:ext uri="{BB962C8B-B14F-4D97-AF65-F5344CB8AC3E}">
        <p14:creationId xmlns:p14="http://schemas.microsoft.com/office/powerpoint/2010/main" val="28292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282040" y="5589240"/>
            <a:ext cx="6894948" cy="5760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2000"/>
              </a:lnSpc>
            </a:pPr>
            <a:r>
              <a:rPr lang="en-CA" sz="1500" dirty="0">
                <a:solidFill>
                  <a:srgbClr val="000000"/>
                </a:solidFill>
              </a:rPr>
              <a:t>Moon rise over earth (Hadfield, 2013)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478748"/>
            <a:ext cx="3348722" cy="4006932"/>
          </a:xfrm>
          <a:prstGeom prst="rect">
            <a:avLst/>
          </a:prstGeom>
          <a:noFill/>
          <a:ln w="698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275855" y="548680"/>
            <a:ext cx="5400601" cy="11521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200"/>
              </a:lnSpc>
            </a:pPr>
            <a:r>
              <a:rPr lang="en-US" sz="3500" b="1" spc="-150" dirty="0" smtClean="0"/>
              <a:t>The pale blue dot</a:t>
            </a:r>
            <a:endParaRPr lang="en-CA" sz="3500" b="1" spc="-150" dirty="0"/>
          </a:p>
        </p:txBody>
      </p:sp>
    </p:spTree>
    <p:extLst>
      <p:ext uri="{BB962C8B-B14F-4D97-AF65-F5344CB8AC3E}">
        <p14:creationId xmlns:p14="http://schemas.microsoft.com/office/powerpoint/2010/main" val="277201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565484" y="5661248"/>
            <a:ext cx="6894948" cy="5760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2000"/>
              </a:lnSpc>
            </a:pPr>
            <a:r>
              <a:rPr lang="en-CA" sz="1500" dirty="0">
                <a:solidFill>
                  <a:srgbClr val="000000"/>
                </a:solidFill>
              </a:rPr>
              <a:t>The sun rising over the </a:t>
            </a:r>
            <a:r>
              <a:rPr lang="en-CA" sz="1500" dirty="0" smtClean="0">
                <a:solidFill>
                  <a:srgbClr val="000000"/>
                </a:solidFill>
              </a:rPr>
              <a:t>Earth </a:t>
            </a:r>
            <a:r>
              <a:rPr lang="en-CA" sz="1500" dirty="0">
                <a:solidFill>
                  <a:srgbClr val="000000"/>
                </a:solidFill>
              </a:rPr>
              <a:t>(Hadfield, 2013)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590600"/>
            <a:ext cx="5918419" cy="3926632"/>
          </a:xfrm>
          <a:prstGeom prst="rect">
            <a:avLst/>
          </a:prstGeom>
          <a:noFill/>
          <a:ln w="698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275855" y="548680"/>
            <a:ext cx="5400601" cy="11521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200"/>
              </a:lnSpc>
            </a:pPr>
            <a:r>
              <a:rPr lang="en-US" sz="3500" b="1" spc="-150" dirty="0" smtClean="0"/>
              <a:t>The pale blue dot</a:t>
            </a:r>
            <a:endParaRPr lang="en-CA" sz="3500" b="1" spc="-150" dirty="0"/>
          </a:p>
        </p:txBody>
      </p:sp>
    </p:spTree>
    <p:extLst>
      <p:ext uri="{BB962C8B-B14F-4D97-AF65-F5344CB8AC3E}">
        <p14:creationId xmlns:p14="http://schemas.microsoft.com/office/powerpoint/2010/main" val="188295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565484" y="5661248"/>
            <a:ext cx="6894948" cy="5760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2000"/>
              </a:lnSpc>
            </a:pPr>
            <a:r>
              <a:rPr lang="en-CA" sz="1500" dirty="0" err="1">
                <a:solidFill>
                  <a:srgbClr val="000000"/>
                </a:solidFill>
              </a:rPr>
              <a:t>Noctilucent</a:t>
            </a:r>
            <a:r>
              <a:rPr lang="en-CA" sz="1500" dirty="0">
                <a:solidFill>
                  <a:srgbClr val="000000"/>
                </a:solidFill>
              </a:rPr>
              <a:t> Cloud – the Mesosphere (Hadfield, 2013)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930" y="1628800"/>
            <a:ext cx="5958414" cy="3892153"/>
          </a:xfrm>
          <a:prstGeom prst="rect">
            <a:avLst/>
          </a:prstGeom>
          <a:noFill/>
          <a:ln w="698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275855" y="548680"/>
            <a:ext cx="5400601" cy="11521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200"/>
              </a:lnSpc>
            </a:pPr>
            <a:r>
              <a:rPr lang="en-US" sz="3500" b="1" spc="-150" dirty="0" smtClean="0"/>
              <a:t>The pale blue dot</a:t>
            </a:r>
            <a:endParaRPr lang="en-CA" sz="3500" b="1" spc="-150" dirty="0"/>
          </a:p>
        </p:txBody>
      </p:sp>
    </p:spTree>
    <p:extLst>
      <p:ext uri="{BB962C8B-B14F-4D97-AF65-F5344CB8AC3E}">
        <p14:creationId xmlns:p14="http://schemas.microsoft.com/office/powerpoint/2010/main" val="378547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565484" y="5661248"/>
            <a:ext cx="6894948" cy="5760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2000"/>
              </a:lnSpc>
            </a:pPr>
            <a:r>
              <a:rPr lang="en-CA" sz="1500" dirty="0">
                <a:solidFill>
                  <a:srgbClr val="000000"/>
                </a:solidFill>
              </a:rPr>
              <a:t>Andros Island, Bahamas (Hadfield, 2013)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12776"/>
            <a:ext cx="6162340" cy="4090715"/>
          </a:xfrm>
          <a:prstGeom prst="rect">
            <a:avLst/>
          </a:prstGeom>
          <a:noFill/>
          <a:ln w="698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275855" y="548680"/>
            <a:ext cx="5400601" cy="11521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200"/>
              </a:lnSpc>
            </a:pPr>
            <a:r>
              <a:rPr lang="en-US" sz="3500" b="1" spc="-150" dirty="0" smtClean="0"/>
              <a:t>The pale blue dot</a:t>
            </a:r>
            <a:endParaRPr lang="en-CA" sz="3500" b="1" spc="-150" dirty="0"/>
          </a:p>
        </p:txBody>
      </p:sp>
    </p:spTree>
    <p:extLst>
      <p:ext uri="{BB962C8B-B14F-4D97-AF65-F5344CB8AC3E}">
        <p14:creationId xmlns:p14="http://schemas.microsoft.com/office/powerpoint/2010/main" val="425092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565484" y="5661248"/>
            <a:ext cx="6894948" cy="5760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2000"/>
              </a:lnSpc>
            </a:pPr>
            <a:r>
              <a:rPr lang="en-CA" sz="1500" dirty="0">
                <a:solidFill>
                  <a:srgbClr val="000000"/>
                </a:solidFill>
              </a:rPr>
              <a:t>The Galapagos (Hadfield, 2013)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126" y="1628800"/>
            <a:ext cx="5866210" cy="3888084"/>
          </a:xfrm>
          <a:prstGeom prst="rect">
            <a:avLst/>
          </a:prstGeom>
          <a:noFill/>
          <a:ln w="698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275855" y="548680"/>
            <a:ext cx="5400601" cy="11521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200"/>
              </a:lnSpc>
            </a:pPr>
            <a:r>
              <a:rPr lang="en-US" sz="3500" b="1" spc="-150" dirty="0" smtClean="0"/>
              <a:t>The pale blue dot</a:t>
            </a:r>
            <a:endParaRPr lang="en-CA" sz="3500" b="1" spc="-150" dirty="0"/>
          </a:p>
        </p:txBody>
      </p:sp>
    </p:spTree>
    <p:extLst>
      <p:ext uri="{BB962C8B-B14F-4D97-AF65-F5344CB8AC3E}">
        <p14:creationId xmlns:p14="http://schemas.microsoft.com/office/powerpoint/2010/main" val="172805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565484" y="5661248"/>
            <a:ext cx="6894948" cy="5760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2000"/>
              </a:lnSpc>
            </a:pPr>
            <a:r>
              <a:rPr lang="en-CA" sz="1500" dirty="0">
                <a:solidFill>
                  <a:srgbClr val="000000"/>
                </a:solidFill>
              </a:rPr>
              <a:t>Clouds over the Pacific (Hadfield, 2013)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586" y="1556792"/>
            <a:ext cx="6026766" cy="4000674"/>
          </a:xfrm>
          <a:prstGeom prst="rect">
            <a:avLst/>
          </a:prstGeom>
          <a:noFill/>
          <a:ln w="698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275855" y="548680"/>
            <a:ext cx="5400601" cy="11521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200"/>
              </a:lnSpc>
            </a:pPr>
            <a:r>
              <a:rPr lang="en-US" sz="3500" b="1" spc="-150" dirty="0" smtClean="0"/>
              <a:t>The pale blue dot</a:t>
            </a:r>
            <a:endParaRPr lang="en-CA" sz="3500" b="1" spc="-150" dirty="0"/>
          </a:p>
        </p:txBody>
      </p:sp>
    </p:spTree>
    <p:extLst>
      <p:ext uri="{BB962C8B-B14F-4D97-AF65-F5344CB8AC3E}">
        <p14:creationId xmlns:p14="http://schemas.microsoft.com/office/powerpoint/2010/main" val="73344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15764"/>
            <a:ext cx="9144000" cy="44350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1560" y="3275692"/>
            <a:ext cx="2826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chemeClr val="bg1"/>
                </a:solidFill>
                <a:hlinkClick r:id="rId3"/>
              </a:rPr>
              <a:t>Audio File</a:t>
            </a:r>
            <a:endParaRPr lang="en-CA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35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565484" y="5661248"/>
            <a:ext cx="6894948" cy="5760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2000"/>
              </a:lnSpc>
            </a:pPr>
            <a:r>
              <a:rPr lang="en-CA" sz="1500" dirty="0">
                <a:solidFill>
                  <a:srgbClr val="000000"/>
                </a:solidFill>
              </a:rPr>
              <a:t>Andes Mountains - spot the fault </a:t>
            </a:r>
            <a:r>
              <a:rPr lang="en-CA" sz="1500" dirty="0" smtClean="0">
                <a:solidFill>
                  <a:srgbClr val="000000"/>
                </a:solidFill>
              </a:rPr>
              <a:t>line </a:t>
            </a:r>
            <a:r>
              <a:rPr lang="en-CA" sz="1500" dirty="0">
                <a:solidFill>
                  <a:srgbClr val="000000"/>
                </a:solidFill>
              </a:rPr>
              <a:t>(Hadfield, 2013)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556792"/>
            <a:ext cx="5992586" cy="3980822"/>
          </a:xfrm>
          <a:prstGeom prst="rect">
            <a:avLst/>
          </a:prstGeom>
          <a:noFill/>
          <a:ln w="698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275855" y="548680"/>
            <a:ext cx="5400601" cy="11521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200"/>
              </a:lnSpc>
            </a:pPr>
            <a:r>
              <a:rPr lang="en-US" sz="3500" b="1" spc="-150" dirty="0" smtClean="0"/>
              <a:t>The pale blue dot</a:t>
            </a:r>
            <a:endParaRPr lang="en-CA" sz="3500" b="1" spc="-150" dirty="0"/>
          </a:p>
        </p:txBody>
      </p:sp>
    </p:spTree>
    <p:extLst>
      <p:ext uri="{BB962C8B-B14F-4D97-AF65-F5344CB8AC3E}">
        <p14:creationId xmlns:p14="http://schemas.microsoft.com/office/powerpoint/2010/main" val="73808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727954" y="2054457"/>
            <a:ext cx="7732478" cy="101450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200"/>
              </a:lnSpc>
            </a:pPr>
            <a:r>
              <a:rPr lang="en-CA" sz="2800" spc="-150" dirty="0" smtClean="0">
                <a:solidFill>
                  <a:srgbClr val="000000"/>
                </a:solidFill>
              </a:rPr>
              <a:t>In </a:t>
            </a:r>
            <a:r>
              <a:rPr lang="en-CA" sz="2800" spc="-150" dirty="0">
                <a:solidFill>
                  <a:srgbClr val="000000"/>
                </a:solidFill>
              </a:rPr>
              <a:t>this vast beauty, there is evidence of the impact of human activity on the natural </a:t>
            </a:r>
            <a:r>
              <a:rPr lang="en-CA" sz="2800" spc="-150" dirty="0" smtClean="0">
                <a:solidFill>
                  <a:srgbClr val="000000"/>
                </a:solidFill>
              </a:rPr>
              <a:t>environment</a:t>
            </a:r>
            <a:r>
              <a:rPr lang="en-CA" sz="2800" spc="-15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275855" y="548680"/>
            <a:ext cx="5400601" cy="11521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200"/>
              </a:lnSpc>
            </a:pPr>
            <a:r>
              <a:rPr lang="en-US" sz="3500" b="1" spc="-150" dirty="0" smtClean="0"/>
              <a:t>The pale blue dot</a:t>
            </a:r>
            <a:endParaRPr lang="en-CA" sz="3500" b="1" spc="-150" dirty="0"/>
          </a:p>
        </p:txBody>
      </p:sp>
    </p:spTree>
    <p:extLst>
      <p:ext uri="{BB962C8B-B14F-4D97-AF65-F5344CB8AC3E}">
        <p14:creationId xmlns:p14="http://schemas.microsoft.com/office/powerpoint/2010/main" val="110337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565484" y="5661248"/>
            <a:ext cx="6894948" cy="5760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2000"/>
              </a:lnSpc>
            </a:pPr>
            <a:r>
              <a:rPr lang="en-CA" sz="1500" dirty="0">
                <a:solidFill>
                  <a:srgbClr val="000000"/>
                </a:solidFill>
              </a:rPr>
              <a:t>South Africa – serpentine river and centre-pivot irrigation (Hadfield, 2013)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375" y="1663625"/>
            <a:ext cx="5807953" cy="3853607"/>
          </a:xfrm>
          <a:prstGeom prst="rect">
            <a:avLst/>
          </a:prstGeom>
          <a:noFill/>
          <a:ln w="698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275855" y="548680"/>
            <a:ext cx="5400601" cy="11521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200"/>
              </a:lnSpc>
            </a:pPr>
            <a:r>
              <a:rPr lang="en-US" sz="3500" b="1" spc="-150" dirty="0" smtClean="0"/>
              <a:t>The pale blue dot</a:t>
            </a:r>
            <a:endParaRPr lang="en-CA" sz="3500" b="1" spc="-150" dirty="0"/>
          </a:p>
        </p:txBody>
      </p:sp>
    </p:spTree>
    <p:extLst>
      <p:ext uri="{BB962C8B-B14F-4D97-AF65-F5344CB8AC3E}">
        <p14:creationId xmlns:p14="http://schemas.microsoft.com/office/powerpoint/2010/main" val="236324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293676" y="5661248"/>
            <a:ext cx="6894948" cy="5760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2000"/>
              </a:lnSpc>
            </a:pPr>
            <a:r>
              <a:rPr lang="en-CA" sz="1500" dirty="0">
                <a:solidFill>
                  <a:srgbClr val="000000"/>
                </a:solidFill>
              </a:rPr>
              <a:t>Mount Vesuvius, Italy (Hadfield, 2013)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477763"/>
            <a:ext cx="2678379" cy="4039469"/>
          </a:xfrm>
          <a:prstGeom prst="rect">
            <a:avLst/>
          </a:prstGeom>
          <a:noFill/>
          <a:ln w="698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275855" y="548680"/>
            <a:ext cx="5400601" cy="11521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200"/>
              </a:lnSpc>
            </a:pPr>
            <a:r>
              <a:rPr lang="en-US" sz="3500" b="1" spc="-150" dirty="0" smtClean="0"/>
              <a:t>The pale blue dot</a:t>
            </a:r>
            <a:endParaRPr lang="en-CA" sz="3500" b="1" spc="-150" dirty="0"/>
          </a:p>
        </p:txBody>
      </p:sp>
    </p:spTree>
    <p:extLst>
      <p:ext uri="{BB962C8B-B14F-4D97-AF65-F5344CB8AC3E}">
        <p14:creationId xmlns:p14="http://schemas.microsoft.com/office/powerpoint/2010/main" val="163645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565484" y="5661248"/>
            <a:ext cx="6894948" cy="5760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2000"/>
              </a:lnSpc>
            </a:pPr>
            <a:r>
              <a:rPr lang="en-CA" sz="1500" dirty="0">
                <a:solidFill>
                  <a:srgbClr val="000000"/>
                </a:solidFill>
              </a:rPr>
              <a:t>The Mexico-US border (Hadfield, 2013)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28800"/>
            <a:ext cx="5837861" cy="3875261"/>
          </a:xfrm>
          <a:prstGeom prst="rect">
            <a:avLst/>
          </a:prstGeom>
          <a:noFill/>
          <a:ln w="698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275855" y="548680"/>
            <a:ext cx="5400601" cy="11521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200"/>
              </a:lnSpc>
            </a:pPr>
            <a:r>
              <a:rPr lang="en-US" sz="3500" b="1" spc="-150" dirty="0" smtClean="0"/>
              <a:t>The pale blue dot</a:t>
            </a:r>
            <a:endParaRPr lang="en-CA" sz="3500" b="1" spc="-150" dirty="0"/>
          </a:p>
        </p:txBody>
      </p:sp>
    </p:spTree>
    <p:extLst>
      <p:ext uri="{BB962C8B-B14F-4D97-AF65-F5344CB8AC3E}">
        <p14:creationId xmlns:p14="http://schemas.microsoft.com/office/powerpoint/2010/main" val="266156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565484" y="5661248"/>
            <a:ext cx="6894948" cy="5760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2000"/>
              </a:lnSpc>
            </a:pPr>
            <a:r>
              <a:rPr lang="en-CA" sz="1500" dirty="0">
                <a:solidFill>
                  <a:srgbClr val="000000"/>
                </a:solidFill>
              </a:rPr>
              <a:t>New York City, </a:t>
            </a:r>
            <a:r>
              <a:rPr lang="en-CA" sz="1500" dirty="0" smtClean="0">
                <a:solidFill>
                  <a:srgbClr val="000000"/>
                </a:solidFill>
              </a:rPr>
              <a:t>USA–spring</a:t>
            </a:r>
            <a:r>
              <a:rPr lang="en-CA" sz="1500" dirty="0">
                <a:solidFill>
                  <a:srgbClr val="000000"/>
                </a:solidFill>
              </a:rPr>
              <a:t>. (Hadfield, 2013)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507" y="1701279"/>
            <a:ext cx="5751813" cy="3815953"/>
          </a:xfrm>
          <a:prstGeom prst="rect">
            <a:avLst/>
          </a:prstGeom>
          <a:noFill/>
          <a:ln w="698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275855" y="548680"/>
            <a:ext cx="5400601" cy="11521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200"/>
              </a:lnSpc>
            </a:pPr>
            <a:r>
              <a:rPr lang="en-US" sz="3500" b="1" spc="-150" dirty="0" smtClean="0"/>
              <a:t>The pale blue dot</a:t>
            </a:r>
            <a:endParaRPr lang="en-CA" sz="3500" b="1" spc="-150" dirty="0"/>
          </a:p>
        </p:txBody>
      </p:sp>
    </p:spTree>
    <p:extLst>
      <p:ext uri="{BB962C8B-B14F-4D97-AF65-F5344CB8AC3E}">
        <p14:creationId xmlns:p14="http://schemas.microsoft.com/office/powerpoint/2010/main" val="63245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565484" y="5661248"/>
            <a:ext cx="6894948" cy="5760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2000"/>
              </a:lnSpc>
            </a:pPr>
            <a:r>
              <a:rPr lang="en-CA" sz="1500" dirty="0">
                <a:solidFill>
                  <a:srgbClr val="000000"/>
                </a:solidFill>
              </a:rPr>
              <a:t>The Amazon Forest, Brazil – forest clearing for terraforming (Hadfield, 2013)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230" y="1628800"/>
            <a:ext cx="5872094" cy="3896469"/>
          </a:xfrm>
          <a:prstGeom prst="rect">
            <a:avLst/>
          </a:prstGeom>
          <a:noFill/>
          <a:ln w="698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275855" y="548680"/>
            <a:ext cx="5400601" cy="11521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200"/>
              </a:lnSpc>
            </a:pPr>
            <a:r>
              <a:rPr lang="en-US" sz="3500" b="1" spc="-150" dirty="0" smtClean="0"/>
              <a:t>The pale blue dot</a:t>
            </a:r>
            <a:endParaRPr lang="en-CA" sz="3500" b="1" spc="-150" dirty="0"/>
          </a:p>
        </p:txBody>
      </p:sp>
    </p:spTree>
    <p:extLst>
      <p:ext uri="{BB962C8B-B14F-4D97-AF65-F5344CB8AC3E}">
        <p14:creationId xmlns:p14="http://schemas.microsoft.com/office/powerpoint/2010/main" val="104127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565484" y="5517232"/>
            <a:ext cx="6894948" cy="5760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2000"/>
              </a:lnSpc>
            </a:pPr>
            <a:r>
              <a:rPr lang="en-CA" sz="1500" dirty="0">
                <a:solidFill>
                  <a:srgbClr val="000000"/>
                </a:solidFill>
              </a:rPr>
              <a:t>Dubai, United Arab Emirates – palm island at the top of the photo (Hadfield, 2013)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392" y="1628800"/>
            <a:ext cx="5739928" cy="3808210"/>
          </a:xfrm>
          <a:prstGeom prst="rect">
            <a:avLst/>
          </a:prstGeom>
          <a:noFill/>
          <a:ln w="698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275855" y="548680"/>
            <a:ext cx="5400601" cy="11521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200"/>
              </a:lnSpc>
            </a:pPr>
            <a:r>
              <a:rPr lang="en-US" sz="3500" b="1" spc="-150" dirty="0" smtClean="0"/>
              <a:t>The pale blue dot</a:t>
            </a:r>
            <a:endParaRPr lang="en-CA" sz="3500" b="1" spc="-150" dirty="0"/>
          </a:p>
        </p:txBody>
      </p:sp>
    </p:spTree>
    <p:extLst>
      <p:ext uri="{BB962C8B-B14F-4D97-AF65-F5344CB8AC3E}">
        <p14:creationId xmlns:p14="http://schemas.microsoft.com/office/powerpoint/2010/main" val="361795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637492" y="5589240"/>
            <a:ext cx="6894948" cy="5760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2000"/>
              </a:lnSpc>
            </a:pPr>
            <a:r>
              <a:rPr lang="en-CA" sz="1500" dirty="0">
                <a:solidFill>
                  <a:srgbClr val="000000"/>
                </a:solidFill>
              </a:rPr>
              <a:t>Toronto (Hadfield, 2013)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700808"/>
            <a:ext cx="5681679" cy="3769022"/>
          </a:xfrm>
          <a:prstGeom prst="rect">
            <a:avLst/>
          </a:prstGeom>
          <a:noFill/>
          <a:ln w="698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275855" y="548680"/>
            <a:ext cx="5400601" cy="11521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200"/>
              </a:lnSpc>
            </a:pPr>
            <a:r>
              <a:rPr lang="en-US" sz="3500" b="1" spc="-150" dirty="0" smtClean="0"/>
              <a:t>The pale blue dot</a:t>
            </a:r>
            <a:endParaRPr lang="en-CA" sz="3500" b="1" spc="-150" dirty="0"/>
          </a:p>
        </p:txBody>
      </p:sp>
    </p:spTree>
    <p:extLst>
      <p:ext uri="{BB962C8B-B14F-4D97-AF65-F5344CB8AC3E}">
        <p14:creationId xmlns:p14="http://schemas.microsoft.com/office/powerpoint/2010/main" val="653002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727954" y="2054457"/>
            <a:ext cx="7732478" cy="101450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200"/>
              </a:lnSpc>
            </a:pPr>
            <a:r>
              <a:rPr lang="en-CA" sz="2800" spc="-150" dirty="0">
                <a:solidFill>
                  <a:srgbClr val="000000"/>
                </a:solidFill>
              </a:rPr>
              <a:t>Are we doing enough to protect the unique system that is our Earth?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275855" y="548680"/>
            <a:ext cx="5400601" cy="11521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200"/>
              </a:lnSpc>
            </a:pPr>
            <a:r>
              <a:rPr lang="en-US" sz="3500" b="1" spc="-150" dirty="0" smtClean="0"/>
              <a:t>The pale blue dot</a:t>
            </a:r>
            <a:endParaRPr lang="en-CA" sz="3500" b="1" spc="-150" dirty="0"/>
          </a:p>
        </p:txBody>
      </p:sp>
    </p:spTree>
    <p:extLst>
      <p:ext uri="{BB962C8B-B14F-4D97-AF65-F5344CB8AC3E}">
        <p14:creationId xmlns:p14="http://schemas.microsoft.com/office/powerpoint/2010/main" val="363651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0560"/>
            <a:ext cx="3940860" cy="6196752"/>
          </a:xfrm>
          <a:prstGeom prst="rect">
            <a:avLst/>
          </a:prstGeom>
          <a:noFill/>
          <a:ln w="698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884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997532" y="5373216"/>
            <a:ext cx="5886836" cy="5760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2000"/>
              </a:lnSpc>
            </a:pPr>
            <a:r>
              <a:rPr lang="en-CA" sz="1500" dirty="0">
                <a:solidFill>
                  <a:srgbClr val="000000"/>
                </a:solidFill>
              </a:rPr>
              <a:t>Sumatra, Indonesia – forest clearing for palm oil plantations (</a:t>
            </a:r>
            <a:r>
              <a:rPr lang="en-CA" sz="1500" dirty="0" err="1">
                <a:solidFill>
                  <a:srgbClr val="000000"/>
                </a:solidFill>
              </a:rPr>
              <a:t>AFP</a:t>
            </a:r>
            <a:r>
              <a:rPr lang="en-CA" sz="1500" dirty="0">
                <a:solidFill>
                  <a:srgbClr val="000000"/>
                </a:solidFill>
              </a:rPr>
              <a:t>/Getty Romeo </a:t>
            </a:r>
            <a:r>
              <a:rPr lang="en-CA" sz="1500" dirty="0" err="1">
                <a:solidFill>
                  <a:srgbClr val="000000"/>
                </a:solidFill>
              </a:rPr>
              <a:t>Gacad</a:t>
            </a:r>
            <a:r>
              <a:rPr lang="en-CA" sz="1500" dirty="0">
                <a:solidFill>
                  <a:srgbClr val="000000"/>
                </a:solidFill>
              </a:rPr>
              <a:t>/</a:t>
            </a:r>
            <a:r>
              <a:rPr lang="en-CA" sz="1500" dirty="0" err="1">
                <a:solidFill>
                  <a:srgbClr val="000000"/>
                </a:solidFill>
              </a:rPr>
              <a:t>AFP</a:t>
            </a:r>
            <a:r>
              <a:rPr lang="en-CA" sz="1500" dirty="0">
                <a:solidFill>
                  <a:srgbClr val="000000"/>
                </a:solidFill>
              </a:rPr>
              <a:t>/Getty Images, 2013)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556792"/>
            <a:ext cx="4987571" cy="3744416"/>
          </a:xfrm>
          <a:prstGeom prst="rect">
            <a:avLst/>
          </a:prstGeom>
          <a:noFill/>
          <a:ln w="698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275855" y="548680"/>
            <a:ext cx="5400601" cy="11521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200"/>
              </a:lnSpc>
            </a:pPr>
            <a:r>
              <a:rPr lang="en-US" sz="3500" b="1" spc="-150" dirty="0" smtClean="0"/>
              <a:t>The pale blue dot</a:t>
            </a:r>
            <a:endParaRPr lang="en-CA" sz="3500" b="1" spc="-150" dirty="0"/>
          </a:p>
        </p:txBody>
      </p:sp>
    </p:spTree>
    <p:extLst>
      <p:ext uri="{BB962C8B-B14F-4D97-AF65-F5344CB8AC3E}">
        <p14:creationId xmlns:p14="http://schemas.microsoft.com/office/powerpoint/2010/main" val="701582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763688" y="5445224"/>
            <a:ext cx="5668034" cy="5760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2000"/>
              </a:lnSpc>
            </a:pPr>
            <a:r>
              <a:rPr lang="en-CA" sz="1500" dirty="0">
                <a:solidFill>
                  <a:srgbClr val="000000"/>
                </a:solidFill>
              </a:rPr>
              <a:t>Alberta, Canada – forest clearing for oil sands development (Alberta Oil Sands Jobs, 2015)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556792"/>
            <a:ext cx="5596026" cy="3799061"/>
          </a:xfrm>
          <a:prstGeom prst="rect">
            <a:avLst/>
          </a:prstGeom>
          <a:noFill/>
          <a:ln w="698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275855" y="548680"/>
            <a:ext cx="5400601" cy="11521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200"/>
              </a:lnSpc>
            </a:pPr>
            <a:r>
              <a:rPr lang="en-US" sz="3500" b="1" spc="-150" dirty="0" smtClean="0"/>
              <a:t>The pale blue dot</a:t>
            </a:r>
            <a:endParaRPr lang="en-CA" sz="3500" b="1" spc="-150" dirty="0"/>
          </a:p>
        </p:txBody>
      </p:sp>
    </p:spTree>
    <p:extLst>
      <p:ext uri="{BB962C8B-B14F-4D97-AF65-F5344CB8AC3E}">
        <p14:creationId xmlns:p14="http://schemas.microsoft.com/office/powerpoint/2010/main" val="399239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23528" y="4725144"/>
            <a:ext cx="8234618" cy="72008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2000"/>
              </a:lnSpc>
            </a:pPr>
            <a:r>
              <a:rPr lang="en-CA" sz="1500" dirty="0">
                <a:solidFill>
                  <a:srgbClr val="000000"/>
                </a:solidFill>
              </a:rPr>
              <a:t>Alberta, Canada – Boreal Forest (Canadian Parks and Wilderness Society, 2011)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68" y="1844824"/>
            <a:ext cx="8219288" cy="2740769"/>
          </a:xfrm>
          <a:prstGeom prst="rect">
            <a:avLst/>
          </a:prstGeom>
          <a:noFill/>
          <a:ln w="698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275855" y="548680"/>
            <a:ext cx="5400601" cy="11521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200"/>
              </a:lnSpc>
            </a:pPr>
            <a:r>
              <a:rPr lang="en-US" sz="3500" b="1" spc="-150" dirty="0" smtClean="0"/>
              <a:t>The pale blue dot</a:t>
            </a:r>
            <a:endParaRPr lang="en-CA" sz="3500" b="1" spc="-150" dirty="0"/>
          </a:p>
        </p:txBody>
      </p:sp>
    </p:spTree>
    <p:extLst>
      <p:ext uri="{BB962C8B-B14F-4D97-AF65-F5344CB8AC3E}">
        <p14:creationId xmlns:p14="http://schemas.microsoft.com/office/powerpoint/2010/main" val="368368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971600" y="5517232"/>
            <a:ext cx="5832648" cy="5760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2000"/>
              </a:lnSpc>
            </a:pPr>
            <a:r>
              <a:rPr lang="en-CA" sz="1500" dirty="0">
                <a:solidFill>
                  <a:srgbClr val="000000"/>
                </a:solidFill>
              </a:rPr>
              <a:t>China – Landscape at the site of the Three Gorges Dam before  (left) and after (right) construction (NASA, 2007)</a:t>
            </a:r>
          </a:p>
        </p:txBody>
      </p:sp>
      <p:pic>
        <p:nvPicPr>
          <p:cNvPr id="5" name="Picture 2" descr="http://www.chinatravelca.com/wp-content/uploads/Three-Gorges-Dam-area-NAS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399" y="1491284"/>
            <a:ext cx="6908985" cy="3888432"/>
          </a:xfrm>
          <a:prstGeom prst="rect">
            <a:avLst/>
          </a:prstGeom>
          <a:noFill/>
          <a:ln w="698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275855" y="548680"/>
            <a:ext cx="5400601" cy="11521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200"/>
              </a:lnSpc>
            </a:pPr>
            <a:r>
              <a:rPr lang="en-US" sz="3500" b="1" spc="-150" dirty="0" smtClean="0"/>
              <a:t>The pale blue dot</a:t>
            </a:r>
            <a:endParaRPr lang="en-CA" sz="3500" b="1" spc="-150" dirty="0"/>
          </a:p>
        </p:txBody>
      </p:sp>
    </p:spTree>
    <p:extLst>
      <p:ext uri="{BB962C8B-B14F-4D97-AF65-F5344CB8AC3E}">
        <p14:creationId xmlns:p14="http://schemas.microsoft.com/office/powerpoint/2010/main" val="3153903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907704" y="5661248"/>
            <a:ext cx="6336704" cy="5760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2000"/>
              </a:lnSpc>
            </a:pPr>
            <a:r>
              <a:rPr lang="en-CA" sz="1500" dirty="0">
                <a:solidFill>
                  <a:srgbClr val="000000"/>
                </a:solidFill>
              </a:rPr>
              <a:t>Urbanization (Environmental Change and Security Program, 2012)</a:t>
            </a:r>
          </a:p>
        </p:txBody>
      </p:sp>
      <p:pic>
        <p:nvPicPr>
          <p:cNvPr id="5" name="Picture 4" descr="http://www.newsecuritybeat.org/wp-content/uploads/2012/12/urbanization_and_popul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586" y="1700808"/>
            <a:ext cx="5088702" cy="3820839"/>
          </a:xfrm>
          <a:prstGeom prst="rect">
            <a:avLst/>
          </a:prstGeom>
          <a:noFill/>
          <a:ln w="698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275855" y="548680"/>
            <a:ext cx="5400601" cy="11521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200"/>
              </a:lnSpc>
            </a:pPr>
            <a:r>
              <a:rPr lang="en-US" sz="3500" b="1" spc="-150" dirty="0" smtClean="0"/>
              <a:t>The pale blue dot</a:t>
            </a:r>
            <a:endParaRPr lang="en-CA" sz="3500" b="1" spc="-150" dirty="0"/>
          </a:p>
        </p:txBody>
      </p:sp>
    </p:spTree>
    <p:extLst>
      <p:ext uri="{BB962C8B-B14F-4D97-AF65-F5344CB8AC3E}">
        <p14:creationId xmlns:p14="http://schemas.microsoft.com/office/powerpoint/2010/main" val="318730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691680" y="5661248"/>
            <a:ext cx="6336704" cy="5760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2000"/>
              </a:lnSpc>
            </a:pPr>
            <a:r>
              <a:rPr lang="en-CA" sz="1500" dirty="0">
                <a:solidFill>
                  <a:srgbClr val="000000"/>
                </a:solidFill>
              </a:rPr>
              <a:t>New York City, USA – urbanization (</a:t>
            </a:r>
            <a:r>
              <a:rPr lang="en-CA" sz="1500" dirty="0" err="1">
                <a:solidFill>
                  <a:srgbClr val="000000"/>
                </a:solidFill>
              </a:rPr>
              <a:t>Sklyarov</a:t>
            </a:r>
            <a:r>
              <a:rPr lang="en-CA" sz="1500" dirty="0">
                <a:solidFill>
                  <a:srgbClr val="000000"/>
                </a:solidFill>
              </a:rPr>
              <a:t>, 2012) </a:t>
            </a:r>
          </a:p>
        </p:txBody>
      </p:sp>
      <p:pic>
        <p:nvPicPr>
          <p:cNvPr id="6" name="Picture 2" descr="http://timsklyarov.com/wp-content/uploads/2012/06/new-york-city-aerial-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72816"/>
            <a:ext cx="5596139" cy="3744416"/>
          </a:xfrm>
          <a:prstGeom prst="rect">
            <a:avLst/>
          </a:prstGeom>
          <a:noFill/>
          <a:ln w="698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275855" y="548680"/>
            <a:ext cx="5400601" cy="11521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200"/>
              </a:lnSpc>
            </a:pPr>
            <a:r>
              <a:rPr lang="en-US" sz="3500" b="1" spc="-150" dirty="0" smtClean="0"/>
              <a:t>The pale blue dot</a:t>
            </a:r>
            <a:endParaRPr lang="en-CA" sz="3500" b="1" spc="-150" dirty="0"/>
          </a:p>
        </p:txBody>
      </p:sp>
    </p:spTree>
    <p:extLst>
      <p:ext uri="{BB962C8B-B14F-4D97-AF65-F5344CB8AC3E}">
        <p14:creationId xmlns:p14="http://schemas.microsoft.com/office/powerpoint/2010/main" val="162382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547664" y="5661248"/>
            <a:ext cx="6336704" cy="5760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2000"/>
              </a:lnSpc>
            </a:pPr>
            <a:r>
              <a:rPr lang="en-CA" sz="1500" dirty="0">
                <a:solidFill>
                  <a:srgbClr val="000000"/>
                </a:solidFill>
              </a:rPr>
              <a:t>Shipbreaking – India (</a:t>
            </a:r>
            <a:r>
              <a:rPr lang="en-CA" sz="1500" dirty="0" err="1">
                <a:solidFill>
                  <a:srgbClr val="000000"/>
                </a:solidFill>
              </a:rPr>
              <a:t>gCaptain</a:t>
            </a:r>
            <a:r>
              <a:rPr lang="en-CA" sz="1500" dirty="0">
                <a:solidFill>
                  <a:srgbClr val="000000"/>
                </a:solidFill>
              </a:rPr>
              <a:t>, 2012)</a:t>
            </a:r>
          </a:p>
        </p:txBody>
      </p:sp>
      <p:pic>
        <p:nvPicPr>
          <p:cNvPr id="5" name="Picture 2" descr="alang-workers-scr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72816"/>
            <a:ext cx="5950480" cy="3804559"/>
          </a:xfrm>
          <a:prstGeom prst="rect">
            <a:avLst/>
          </a:prstGeom>
          <a:noFill/>
          <a:ln w="698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275855" y="548680"/>
            <a:ext cx="5400601" cy="11521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200"/>
              </a:lnSpc>
            </a:pPr>
            <a:r>
              <a:rPr lang="en-US" sz="3500" b="1" spc="-150" dirty="0" smtClean="0"/>
              <a:t>The pale blue dot</a:t>
            </a:r>
            <a:endParaRPr lang="en-CA" sz="3500" b="1" spc="-150" dirty="0"/>
          </a:p>
        </p:txBody>
      </p:sp>
    </p:spTree>
    <p:extLst>
      <p:ext uri="{BB962C8B-B14F-4D97-AF65-F5344CB8AC3E}">
        <p14:creationId xmlns:p14="http://schemas.microsoft.com/office/powerpoint/2010/main" val="241527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755576" y="5661248"/>
            <a:ext cx="6336704" cy="5760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2000"/>
              </a:lnSpc>
            </a:pPr>
            <a:r>
              <a:rPr lang="en-CA" sz="1500" dirty="0">
                <a:solidFill>
                  <a:srgbClr val="000000"/>
                </a:solidFill>
              </a:rPr>
              <a:t>Industrial Agriculture (Underwood Gardens, 2011)</a:t>
            </a:r>
          </a:p>
        </p:txBody>
      </p:sp>
      <p:pic>
        <p:nvPicPr>
          <p:cNvPr id="6" name="Picture 2" descr="http://www.bitquill.net/blog/wp-content/uploads/2008/07/pack_of_harvester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72816"/>
            <a:ext cx="7443192" cy="3721596"/>
          </a:xfrm>
          <a:prstGeom prst="rect">
            <a:avLst/>
          </a:prstGeom>
          <a:noFill/>
          <a:ln w="698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275855" y="548680"/>
            <a:ext cx="5400601" cy="11521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200"/>
              </a:lnSpc>
            </a:pPr>
            <a:r>
              <a:rPr lang="en-US" sz="3500" b="1" spc="-150" dirty="0" smtClean="0"/>
              <a:t>The pale blue dot</a:t>
            </a:r>
            <a:endParaRPr lang="en-CA" sz="3500" b="1" spc="-150" dirty="0"/>
          </a:p>
        </p:txBody>
      </p:sp>
    </p:spTree>
    <p:extLst>
      <p:ext uri="{BB962C8B-B14F-4D97-AF65-F5344CB8AC3E}">
        <p14:creationId xmlns:p14="http://schemas.microsoft.com/office/powerpoint/2010/main" val="202123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619672" y="5661248"/>
            <a:ext cx="6336704" cy="5760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2000"/>
              </a:lnSpc>
            </a:pPr>
            <a:r>
              <a:rPr lang="en-CA" sz="1500" dirty="0">
                <a:solidFill>
                  <a:srgbClr val="000000"/>
                </a:solidFill>
              </a:rPr>
              <a:t>Fracking wells, western United States (Greenpeace, </a:t>
            </a:r>
            <a:r>
              <a:rPr lang="en-CA" sz="1500" dirty="0" smtClean="0">
                <a:solidFill>
                  <a:srgbClr val="000000"/>
                </a:solidFill>
              </a:rPr>
              <a:t>2015)</a:t>
            </a:r>
            <a:endParaRPr lang="en-CA" sz="1500" dirty="0">
              <a:solidFill>
                <a:srgbClr val="000000"/>
              </a:solidFill>
            </a:endParaRPr>
          </a:p>
        </p:txBody>
      </p:sp>
      <p:pic>
        <p:nvPicPr>
          <p:cNvPr id="6" name="Picture 2" descr="http://greenpeaceblogs.org/wp-content/uploads/2012/07/Skytruth-fracking-pi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649" y="1484784"/>
            <a:ext cx="5676671" cy="4104456"/>
          </a:xfrm>
          <a:prstGeom prst="rect">
            <a:avLst/>
          </a:prstGeom>
          <a:noFill/>
          <a:ln w="69850" cmpd="sng">
            <a:solidFill>
              <a:srgbClr val="0099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275855" y="548680"/>
            <a:ext cx="5400601" cy="11521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200"/>
              </a:lnSpc>
            </a:pPr>
            <a:r>
              <a:rPr lang="en-US" sz="3500" b="1" spc="-150" dirty="0" smtClean="0"/>
              <a:t>The pale blue dot</a:t>
            </a:r>
            <a:endParaRPr lang="en-CA" sz="3500" b="1" spc="-150" dirty="0"/>
          </a:p>
        </p:txBody>
      </p:sp>
    </p:spTree>
    <p:extLst>
      <p:ext uri="{BB962C8B-B14F-4D97-AF65-F5344CB8AC3E}">
        <p14:creationId xmlns:p14="http://schemas.microsoft.com/office/powerpoint/2010/main" val="192168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943978" y="2054457"/>
            <a:ext cx="5788262" cy="101450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200"/>
              </a:lnSpc>
            </a:pPr>
            <a:r>
              <a:rPr lang="en-CA" sz="2800" spc="-150" dirty="0">
                <a:solidFill>
                  <a:srgbClr val="000000"/>
                </a:solidFill>
              </a:rPr>
              <a:t>What should we be doing to preserve a healthy environment?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275855" y="548680"/>
            <a:ext cx="5400601" cy="11521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200"/>
              </a:lnSpc>
            </a:pPr>
            <a:r>
              <a:rPr lang="en-US" sz="3500" b="1" spc="-150" dirty="0" smtClean="0"/>
              <a:t>The pale blue dot</a:t>
            </a:r>
            <a:endParaRPr lang="en-CA" sz="3500" b="1" spc="-150" dirty="0"/>
          </a:p>
        </p:txBody>
      </p:sp>
    </p:spTree>
    <p:extLst>
      <p:ext uri="{BB962C8B-B14F-4D97-AF65-F5344CB8AC3E}">
        <p14:creationId xmlns:p14="http://schemas.microsoft.com/office/powerpoint/2010/main" val="203318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275855" y="548680"/>
            <a:ext cx="5400601" cy="11521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200"/>
              </a:lnSpc>
            </a:pPr>
            <a:r>
              <a:rPr lang="en-US" sz="3500" b="1" spc="-150" dirty="0" smtClean="0"/>
              <a:t>The pale blue dot</a:t>
            </a:r>
            <a:endParaRPr lang="en-CA" sz="3500" b="1" spc="-150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727954" y="2054457"/>
            <a:ext cx="7732478" cy="11521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200"/>
              </a:lnSpc>
            </a:pPr>
            <a:r>
              <a:rPr lang="en-CA" sz="2800" spc="-150" dirty="0">
                <a:solidFill>
                  <a:srgbClr val="000000"/>
                </a:solidFill>
              </a:rPr>
              <a:t>On Dec 19, 2012, a man started sharing with the world the beauty of the Earth system.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5576" y="3231450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rgbClr val="000000"/>
                </a:solidFill>
                <a:latin typeface="Calibri" panose="020F0502020204030204" pitchFamily="34" charset="0"/>
                <a:hlinkClick r:id="rId2"/>
              </a:rPr>
              <a:t>Quirks and Quarks, October 25, 2014</a:t>
            </a:r>
            <a:endParaRPr lang="en-CA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00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123728" y="5445224"/>
            <a:ext cx="4952474" cy="5760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2000"/>
              </a:lnSpc>
            </a:pPr>
            <a:r>
              <a:rPr lang="en-CA" sz="1500" dirty="0">
                <a:solidFill>
                  <a:srgbClr val="000000"/>
                </a:solidFill>
              </a:rPr>
              <a:t>Urban agriculture, Chicago City Farm, Chicago, USA  (City Farmer, 2009)</a:t>
            </a:r>
          </a:p>
        </p:txBody>
      </p:sp>
      <p:pic>
        <p:nvPicPr>
          <p:cNvPr id="5" name="Picture 2" descr="http://www.cityfarmer.info/wp-content/uploads/2009/11/cityfarmChicago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628800"/>
            <a:ext cx="4808458" cy="3643114"/>
          </a:xfrm>
          <a:prstGeom prst="rect">
            <a:avLst/>
          </a:prstGeom>
          <a:noFill/>
          <a:ln w="698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275855" y="548680"/>
            <a:ext cx="5400601" cy="11521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200"/>
              </a:lnSpc>
            </a:pPr>
            <a:r>
              <a:rPr lang="en-US" sz="3500" b="1" spc="-150" dirty="0" smtClean="0"/>
              <a:t>The pale blue dot</a:t>
            </a:r>
            <a:endParaRPr lang="en-CA" sz="3500" b="1" spc="-150" dirty="0"/>
          </a:p>
        </p:txBody>
      </p:sp>
    </p:spTree>
    <p:extLst>
      <p:ext uri="{BB962C8B-B14F-4D97-AF65-F5344CB8AC3E}">
        <p14:creationId xmlns:p14="http://schemas.microsoft.com/office/powerpoint/2010/main" val="223891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123728" y="5445224"/>
            <a:ext cx="4952474" cy="5760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2000"/>
              </a:lnSpc>
            </a:pPr>
            <a:r>
              <a:rPr lang="en-CA" sz="1500" dirty="0">
                <a:solidFill>
                  <a:srgbClr val="000000"/>
                </a:solidFill>
              </a:rPr>
              <a:t>Alternative logging practices (McGreevy, </a:t>
            </a:r>
            <a:r>
              <a:rPr lang="en-CA" sz="1500" dirty="0" err="1" smtClean="0">
                <a:solidFill>
                  <a:srgbClr val="000000"/>
                </a:solidFill>
              </a:rPr>
              <a:t>TeAra</a:t>
            </a:r>
            <a:r>
              <a:rPr lang="en-CA" sz="1500" dirty="0">
                <a:solidFill>
                  <a:srgbClr val="000000"/>
                </a:solidFill>
              </a:rPr>
              <a:t>, The Encyclopedia of New Zealand </a:t>
            </a:r>
            <a:r>
              <a:rPr lang="en-CA" sz="1500" dirty="0" smtClean="0">
                <a:solidFill>
                  <a:srgbClr val="000000"/>
                </a:solidFill>
              </a:rPr>
              <a:t>2013)</a:t>
            </a:r>
            <a:endParaRPr lang="en-CA" sz="1500" dirty="0">
              <a:solidFill>
                <a:srgbClr val="000000"/>
              </a:solidFill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5" y="1700808"/>
            <a:ext cx="4600034" cy="3686670"/>
          </a:xfrm>
          <a:prstGeom prst="rect">
            <a:avLst/>
          </a:prstGeom>
          <a:noFill/>
          <a:ln w="698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275855" y="548680"/>
            <a:ext cx="5400601" cy="11521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200"/>
              </a:lnSpc>
            </a:pPr>
            <a:r>
              <a:rPr lang="en-US" sz="3500" b="1" spc="-150" dirty="0" smtClean="0"/>
              <a:t>The pale blue dot</a:t>
            </a:r>
            <a:endParaRPr lang="en-CA" sz="3500" b="1" spc="-150" dirty="0"/>
          </a:p>
        </p:txBody>
      </p:sp>
    </p:spTree>
    <p:extLst>
      <p:ext uri="{BB962C8B-B14F-4D97-AF65-F5344CB8AC3E}">
        <p14:creationId xmlns:p14="http://schemas.microsoft.com/office/powerpoint/2010/main" val="122509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547664" y="5661248"/>
            <a:ext cx="6146856" cy="5760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2000"/>
              </a:lnSpc>
            </a:pPr>
            <a:r>
              <a:rPr lang="en-CA" sz="1500" dirty="0">
                <a:solidFill>
                  <a:srgbClr val="000000"/>
                </a:solidFill>
              </a:rPr>
              <a:t>Rooftop solar panels, </a:t>
            </a:r>
            <a:r>
              <a:rPr lang="en-CA" sz="1500" dirty="0" smtClean="0">
                <a:solidFill>
                  <a:srgbClr val="000000"/>
                </a:solidFill>
              </a:rPr>
              <a:t>Australia </a:t>
            </a:r>
            <a:r>
              <a:rPr lang="en-CA" sz="1500" dirty="0">
                <a:solidFill>
                  <a:srgbClr val="000000"/>
                </a:solidFill>
              </a:rPr>
              <a:t>(</a:t>
            </a:r>
            <a:r>
              <a:rPr lang="en-CA" sz="1500" dirty="0" err="1">
                <a:solidFill>
                  <a:srgbClr val="000000"/>
                </a:solidFill>
              </a:rPr>
              <a:t>Reneweconomy</a:t>
            </a:r>
            <a:r>
              <a:rPr lang="en-CA" sz="1500" dirty="0">
                <a:solidFill>
                  <a:srgbClr val="000000"/>
                </a:solidFill>
              </a:rPr>
              <a:t>, 2014</a:t>
            </a:r>
            <a:r>
              <a:rPr lang="en-CA" sz="1500" dirty="0" smtClean="0">
                <a:solidFill>
                  <a:srgbClr val="000000"/>
                </a:solidFill>
              </a:rPr>
              <a:t>)</a:t>
            </a:r>
            <a:endParaRPr lang="en-CA" sz="1500" dirty="0">
              <a:solidFill>
                <a:srgbClr val="000000"/>
              </a:solidFill>
            </a:endParaRPr>
          </a:p>
        </p:txBody>
      </p:sp>
      <p:pic>
        <p:nvPicPr>
          <p:cNvPr id="5" name="Picture 2" descr="http://reneweconomy.com.au/wp-content/uploads/2014/07/ingenero-U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504" y="1934432"/>
            <a:ext cx="5858824" cy="3509765"/>
          </a:xfrm>
          <a:prstGeom prst="rect">
            <a:avLst/>
          </a:prstGeom>
          <a:noFill/>
          <a:ln w="698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275855" y="548680"/>
            <a:ext cx="5400601" cy="11521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200"/>
              </a:lnSpc>
            </a:pPr>
            <a:r>
              <a:rPr lang="en-US" sz="3500" b="1" spc="-150" dirty="0" smtClean="0"/>
              <a:t>The pale blue dot</a:t>
            </a:r>
            <a:endParaRPr lang="en-CA" sz="3500" b="1" spc="-150" dirty="0"/>
          </a:p>
        </p:txBody>
      </p:sp>
    </p:spTree>
    <p:extLst>
      <p:ext uri="{BB962C8B-B14F-4D97-AF65-F5344CB8AC3E}">
        <p14:creationId xmlns:p14="http://schemas.microsoft.com/office/powerpoint/2010/main" val="14858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331640" y="5661248"/>
            <a:ext cx="6894948" cy="11521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2000"/>
              </a:lnSpc>
            </a:pPr>
            <a:r>
              <a:rPr lang="en-CA" sz="1500" dirty="0" err="1">
                <a:solidFill>
                  <a:srgbClr val="000000"/>
                </a:solidFill>
              </a:rPr>
              <a:t>Longeuil</a:t>
            </a:r>
            <a:r>
              <a:rPr lang="en-CA" sz="1500" dirty="0">
                <a:solidFill>
                  <a:srgbClr val="000000"/>
                </a:solidFill>
              </a:rPr>
              <a:t>, </a:t>
            </a:r>
            <a:r>
              <a:rPr lang="en-CA" sz="1500" dirty="0" smtClean="0">
                <a:solidFill>
                  <a:srgbClr val="000000"/>
                </a:solidFill>
              </a:rPr>
              <a:t>Quebec  </a:t>
            </a:r>
            <a:r>
              <a:rPr lang="en-CA" sz="1500" dirty="0">
                <a:solidFill>
                  <a:srgbClr val="000000"/>
                </a:solidFill>
              </a:rPr>
              <a:t>- Chris Hadfield speaking at a news conference, 2013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675" y="1474018"/>
            <a:ext cx="6040653" cy="4043214"/>
          </a:xfrm>
          <a:prstGeom prst="rect">
            <a:avLst/>
          </a:prstGeom>
          <a:noFill/>
          <a:ln w="698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275855" y="548680"/>
            <a:ext cx="5400601" cy="11521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200"/>
              </a:lnSpc>
            </a:pPr>
            <a:r>
              <a:rPr lang="en-US" sz="3500" b="1" spc="-150" dirty="0" smtClean="0"/>
              <a:t>The pale blue dot</a:t>
            </a:r>
            <a:endParaRPr lang="en-CA" sz="3500" b="1" spc="-150" dirty="0"/>
          </a:p>
        </p:txBody>
      </p:sp>
    </p:spTree>
    <p:extLst>
      <p:ext uri="{BB962C8B-B14F-4D97-AF65-F5344CB8AC3E}">
        <p14:creationId xmlns:p14="http://schemas.microsoft.com/office/powerpoint/2010/main" val="167229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421468" y="5661248"/>
            <a:ext cx="6894948" cy="11521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2000"/>
              </a:lnSpc>
            </a:pPr>
            <a:r>
              <a:rPr lang="en-CA" sz="1500" dirty="0">
                <a:solidFill>
                  <a:srgbClr val="000000"/>
                </a:solidFill>
              </a:rPr>
              <a:t>Atmospheric clouds (Hadfield, 2013)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556792"/>
            <a:ext cx="5990113" cy="3974827"/>
          </a:xfrm>
          <a:prstGeom prst="rect">
            <a:avLst/>
          </a:prstGeom>
          <a:noFill/>
          <a:ln w="698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275855" y="548680"/>
            <a:ext cx="5400601" cy="11521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200"/>
              </a:lnSpc>
            </a:pPr>
            <a:r>
              <a:rPr lang="en-US" sz="3500" b="1" spc="-150" dirty="0" smtClean="0"/>
              <a:t>The pale blue dot</a:t>
            </a:r>
            <a:endParaRPr lang="en-CA" sz="3500" b="1" spc="-150" dirty="0"/>
          </a:p>
        </p:txBody>
      </p:sp>
    </p:spTree>
    <p:extLst>
      <p:ext uri="{BB962C8B-B14F-4D97-AF65-F5344CB8AC3E}">
        <p14:creationId xmlns:p14="http://schemas.microsoft.com/office/powerpoint/2010/main" val="234175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493476" y="5661248"/>
            <a:ext cx="6894948" cy="11521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2000"/>
              </a:lnSpc>
            </a:pPr>
            <a:r>
              <a:rPr lang="en-CA" sz="1500" dirty="0">
                <a:solidFill>
                  <a:srgbClr val="000000"/>
                </a:solidFill>
              </a:rPr>
              <a:t>Bahamas – the colours from space (Hadfield, 2013)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412776"/>
            <a:ext cx="6187455" cy="4105126"/>
          </a:xfrm>
          <a:prstGeom prst="rect">
            <a:avLst/>
          </a:prstGeom>
          <a:noFill/>
          <a:ln w="698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275855" y="548680"/>
            <a:ext cx="5400601" cy="11521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200"/>
              </a:lnSpc>
            </a:pPr>
            <a:r>
              <a:rPr lang="en-US" sz="3500" b="1" spc="-150" dirty="0" smtClean="0"/>
              <a:t>The pale blue dot</a:t>
            </a:r>
            <a:endParaRPr lang="en-CA" sz="3500" b="1" spc="-150" dirty="0"/>
          </a:p>
        </p:txBody>
      </p:sp>
    </p:spTree>
    <p:extLst>
      <p:ext uri="{BB962C8B-B14F-4D97-AF65-F5344CB8AC3E}">
        <p14:creationId xmlns:p14="http://schemas.microsoft.com/office/powerpoint/2010/main" val="108663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475656" y="5661248"/>
            <a:ext cx="6894948" cy="11521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2000"/>
              </a:lnSpc>
            </a:pPr>
            <a:r>
              <a:rPr lang="en-CA" sz="1500" dirty="0">
                <a:solidFill>
                  <a:srgbClr val="000000"/>
                </a:solidFill>
              </a:rPr>
              <a:t>South America – cloud, ice and rock (Hadfield, 2013)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170" y="1534467"/>
            <a:ext cx="6000166" cy="3982765"/>
          </a:xfrm>
          <a:prstGeom prst="rect">
            <a:avLst/>
          </a:prstGeom>
          <a:noFill/>
          <a:ln w="698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275855" y="548680"/>
            <a:ext cx="5400601" cy="11521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200"/>
              </a:lnSpc>
            </a:pPr>
            <a:r>
              <a:rPr lang="en-US" sz="3500" b="1" spc="-150" dirty="0" smtClean="0"/>
              <a:t>The pale blue dot</a:t>
            </a:r>
            <a:endParaRPr lang="en-CA" sz="3500" b="1" spc="-150" dirty="0"/>
          </a:p>
        </p:txBody>
      </p:sp>
    </p:spTree>
    <p:extLst>
      <p:ext uri="{BB962C8B-B14F-4D97-AF65-F5344CB8AC3E}">
        <p14:creationId xmlns:p14="http://schemas.microsoft.com/office/powerpoint/2010/main" val="13528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475656" y="5661248"/>
            <a:ext cx="6894948" cy="11521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2000"/>
              </a:lnSpc>
            </a:pPr>
            <a:r>
              <a:rPr lang="en-CA" sz="1500" dirty="0">
                <a:solidFill>
                  <a:srgbClr val="000000"/>
                </a:solidFill>
              </a:rPr>
              <a:t>Volcanoes (Hadfield, 2013)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556792"/>
            <a:ext cx="6076716" cy="4032448"/>
          </a:xfrm>
          <a:prstGeom prst="rect">
            <a:avLst/>
          </a:prstGeom>
          <a:noFill/>
          <a:ln w="698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275855" y="548680"/>
            <a:ext cx="5400601" cy="11521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200"/>
              </a:lnSpc>
            </a:pPr>
            <a:r>
              <a:rPr lang="en-US" sz="3500" b="1" spc="-150" dirty="0" smtClean="0"/>
              <a:t>The pale blue dot</a:t>
            </a:r>
            <a:endParaRPr lang="en-CA" sz="3500" b="1" spc="-150" dirty="0"/>
          </a:p>
        </p:txBody>
      </p:sp>
    </p:spTree>
    <p:extLst>
      <p:ext uri="{BB962C8B-B14F-4D97-AF65-F5344CB8AC3E}">
        <p14:creationId xmlns:p14="http://schemas.microsoft.com/office/powerpoint/2010/main" val="156463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Common Threads">
      <a:dk1>
        <a:srgbClr val="00A6A2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ommon Threads">
      <a:majorFont>
        <a:latin typeface="Incised901 Lt B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ubtitle/title slide">
  <a:themeElements>
    <a:clrScheme name="Custom 6">
      <a:dk1>
        <a:srgbClr val="00A6A2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7F7F7F"/>
      </a:folHlink>
    </a:clrScheme>
    <a:fontScheme name="Common Threads">
      <a:majorFont>
        <a:latin typeface="Incised901 Lt B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info slide">
  <a:themeElements>
    <a:clrScheme name="Custom 5">
      <a:dk1>
        <a:srgbClr val="00A6A2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00A6A2"/>
      </a:folHlink>
    </a:clrScheme>
    <a:fontScheme name="Common Threads">
      <a:majorFont>
        <a:latin typeface="Incised901 Lt B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Custom Design">
  <a:themeElements>
    <a:clrScheme name="Common Threads">
      <a:dk1>
        <a:srgbClr val="00A6A2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ommon Threads">
      <a:majorFont>
        <a:latin typeface="Incised901 Lt BT"/>
        <a:ea typeface=""/>
        <a:cs typeface=""/>
      </a:majorFont>
      <a:minorFont>
        <a:latin typeface="Incised901 Lt B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513</TotalTime>
  <Words>643</Words>
  <Application>Microsoft Office PowerPoint</Application>
  <PresentationFormat>On-screen Show (4:3)</PresentationFormat>
  <Paragraphs>81</Paragraphs>
  <Slides>42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Arial</vt:lpstr>
      <vt:lpstr>Calibri</vt:lpstr>
      <vt:lpstr>Incised901 Lt BT</vt:lpstr>
      <vt:lpstr>Custom Design</vt:lpstr>
      <vt:lpstr>subtitle/title slide</vt:lpstr>
      <vt:lpstr>info slide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ferorek</dc:creator>
  <cp:lastModifiedBy>Ferorelli, Kristina</cp:lastModifiedBy>
  <cp:revision>43</cp:revision>
  <dcterms:created xsi:type="dcterms:W3CDTF">2015-05-19T15:54:27Z</dcterms:created>
  <dcterms:modified xsi:type="dcterms:W3CDTF">2016-05-03T18:27:06Z</dcterms:modified>
</cp:coreProperties>
</file>