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68" r:id="rId2"/>
  </p:sldMasterIdLst>
  <p:notesMasterIdLst>
    <p:notesMasterId r:id="rId11"/>
  </p:notesMasterIdLst>
  <p:handoutMasterIdLst>
    <p:handoutMasterId r:id="rId12"/>
  </p:handoutMasterIdLst>
  <p:sldIdLst>
    <p:sldId id="325" r:id="rId3"/>
    <p:sldId id="315" r:id="rId4"/>
    <p:sldId id="280" r:id="rId5"/>
    <p:sldId id="303" r:id="rId6"/>
    <p:sldId id="294" r:id="rId7"/>
    <p:sldId id="317" r:id="rId8"/>
    <p:sldId id="316" r:id="rId9"/>
    <p:sldId id="326" r:id="rId10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288" autoAdjust="0"/>
    <p:restoredTop sz="52326" autoAdjust="0"/>
  </p:normalViewPr>
  <p:slideViewPr>
    <p:cSldViewPr>
      <p:cViewPr varScale="1">
        <p:scale>
          <a:sx n="115" d="100"/>
          <a:sy n="115" d="100"/>
        </p:scale>
        <p:origin x="11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68" y="24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081C5-35A2-478E-B03F-8C3DCADC12DC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2687A-8886-4551-8435-BAA71E7756B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 Supporting Members…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5B4D3A-A905-4DFD-B3C8-2950B6FEF929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98650" y="328613"/>
            <a:ext cx="3062288" cy="229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62753" y="2822625"/>
            <a:ext cx="5900770" cy="601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OSSTF/FEESO Leadership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03D7E5-CC16-42B6-AD1A-0DEAE2DA7175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47375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8957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CA" alt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E50B21-DBA2-4B0E-9C43-47E8407567BC}" type="slidenum">
              <a:rPr lang="en-CA" altLang="en-US"/>
              <a:pPr eaLnBrk="1" hangingPunct="1"/>
              <a:t>3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CA" alt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E50B21-DBA2-4B0E-9C43-47E8407567BC}" type="slidenum">
              <a:rPr lang="en-CA" altLang="en-US"/>
              <a:pPr eaLnBrk="1" hangingPunct="1"/>
              <a:t>4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648444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i="1" dirty="0" smtClean="0">
              <a:solidFill>
                <a:srgbClr val="FF0000"/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20226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0834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endParaRPr lang="en-US" b="0" i="0" baseline="0" dirty="0" smtClean="0">
              <a:solidFill>
                <a:srgbClr val="333333"/>
              </a:solidFill>
              <a:effectLst/>
              <a:latin typeface="Droid Serif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7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19282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8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62098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S-blu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FE0D-2404-4034-ABCD-99CD53C8D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00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fld id="{06CF17A1-7E2B-46FD-AE29-2AECAE3B2377}" type="datetimeFigureOut">
              <a:rPr lang="en-US"/>
              <a:pPr>
                <a:defRPr/>
              </a:pPr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</a:defRPr>
            </a:lvl1pPr>
          </a:lstStyle>
          <a:p>
            <a:fld id="{51FBCD04-0097-4F9D-9A7C-02DEECE46C0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953027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5933-0840-4AB3-AF2E-C3913D63DE1D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28EB-504D-4A9C-9414-FD05F7C33A6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6945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92B94125-7C0F-40EA-B85C-A0FA3DF7FAB0}" type="datetime1">
              <a:rPr lang="en-US" smtClean="0"/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ITC Franklin Gothic Std Book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B50FE8C0-C8FD-4BDF-9E2B-93A6B8B8DEC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249483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15D-0794-4743-8A8C-0FF93A6412E9}" type="datetime1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2485-B36F-4FD0-94B7-3932D21B0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50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ED162-7B71-4CCD-B94A-6F618B669E7C}" type="datetimeFigureOut">
              <a:rPr lang="en-US"/>
              <a:pPr>
                <a:defRPr/>
              </a:pPr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A6E14-EC6D-4417-99F0-E04C18ED4D3E}" type="slidenum">
              <a:rPr lang="en-CA" altLang="en-US"/>
              <a:pPr/>
              <a:t>‹#›</a:t>
            </a:fld>
            <a:endParaRPr lang="en-CA" altLang="en-US"/>
          </a:p>
        </p:txBody>
      </p:sp>
      <p:pic>
        <p:nvPicPr>
          <p:cNvPr id="3079" name="Picture 6" descr="bottom-swoosh with logo and t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4" r:id="rId2"/>
    <p:sldLayoutId id="2147483866" r:id="rId3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6D4D27-CE0D-4AA5-8AA7-82A94FE1C5DD}" type="datetime1">
              <a:rPr lang="en-US" smtClean="0"/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5048ED-6699-4F92-8365-8C821035B05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31" name="Picture 6" descr="bottom-swoosh with logo and tag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ransition>
    <p:wip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660066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3568" y="532772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1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Comprendre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les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comportements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difficiles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369569" y="806861"/>
            <a:ext cx="4390620" cy="30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500"/>
              </a:lnSpc>
            </a:pPr>
            <a:r>
              <a:rPr lang="fr-FR" b="1">
                <a:latin typeface="Arial" pitchFamily="34" charset="0"/>
                <a:ea typeface="+mn-ea"/>
                <a:cs typeface="Arial" pitchFamily="34" charset="0"/>
              </a:rPr>
              <a:t>Gérer les comportements difficiles dès la petite enfance</a:t>
            </a:r>
            <a:endParaRPr lang="fr-FR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5977" y="3615173"/>
            <a:ext cx="478802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en-US" sz="2500" dirty="0"/>
              <a:t>Ressource créée par la Fédération des enseignantes-enseignants des écoles secondaires de l’Ontario</a:t>
            </a:r>
            <a:br>
              <a:rPr lang="fr-FR" altLang="en-US" sz="2500" dirty="0"/>
            </a:br>
            <a:r>
              <a:rPr lang="fr-FR" altLang="en-US" sz="2500" dirty="0"/>
              <a:t>© 2018</a:t>
            </a:r>
          </a:p>
          <a:p>
            <a:pPr algn="ctr" eaLnBrk="1" hangingPunct="1"/>
            <a:endParaRPr lang="en-CA" alt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321015"/>
            <a:ext cx="4683609" cy="19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56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660066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3568" y="532772"/>
            <a:ext cx="3528392" cy="23201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1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Comprendre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les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comportements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difficiles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539">
            <a:off x="1082509" y="2053966"/>
            <a:ext cx="7112302" cy="2929699"/>
          </a:xfrm>
          <a:prstGeom prst="rect">
            <a:avLst/>
          </a:prstGeom>
        </p:spPr>
      </p:pic>
      <p:pic>
        <p:nvPicPr>
          <p:cNvPr id="3" name="PP 1_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09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5763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62880" y="836712"/>
            <a:ext cx="7077472" cy="1354137"/>
          </a:xfrm>
        </p:spPr>
        <p:txBody>
          <a:bodyPr/>
          <a:lstStyle/>
          <a:p>
            <a:pPr marL="0" indent="0" algn="l">
              <a:lnSpc>
                <a:spcPts val="4000"/>
              </a:lnSpc>
            </a:pPr>
            <a:r>
              <a:rPr lang="en-US" b="1" dirty="0">
                <a:solidFill>
                  <a:srgbClr val="660066">
                    <a:alpha val="65000"/>
                  </a:srgbClr>
                </a:solidFill>
              </a:rPr>
              <a:t>Les </a:t>
            </a:r>
            <a:r>
              <a:rPr lang="en-US" b="1" dirty="0" err="1">
                <a:solidFill>
                  <a:srgbClr val="660066">
                    <a:alpha val="65000"/>
                  </a:srgbClr>
                </a:solidFill>
              </a:rPr>
              <a:t>comportements</a:t>
            </a:r>
            <a:r>
              <a:rPr lang="en-US" b="1" dirty="0">
                <a:solidFill>
                  <a:srgbClr val="660066">
                    <a:alpha val="65000"/>
                  </a:srgbClr>
                </a:solidFill>
              </a:rPr>
              <a:t> </a:t>
            </a:r>
            <a:r>
              <a:rPr lang="en-US" b="1" dirty="0" err="1">
                <a:solidFill>
                  <a:srgbClr val="660066">
                    <a:alpha val="65000"/>
                  </a:srgbClr>
                </a:solidFill>
              </a:rPr>
              <a:t>difficiles</a:t>
            </a:r>
            <a:r>
              <a:rPr lang="en-US" b="1" dirty="0">
                <a:solidFill>
                  <a:srgbClr val="660066">
                    <a:alpha val="65000"/>
                  </a:srgbClr>
                </a:solidFill>
              </a:rPr>
              <a:t> </a:t>
            </a:r>
            <a:r>
              <a:rPr lang="en-US" b="1" dirty="0" err="1">
                <a:solidFill>
                  <a:srgbClr val="660066">
                    <a:alpha val="65000"/>
                  </a:srgbClr>
                </a:solidFill>
              </a:rPr>
              <a:t>peuvent</a:t>
            </a:r>
            <a:endParaRPr lang="en-US" b="1" dirty="0">
              <a:solidFill>
                <a:srgbClr val="660066">
                  <a:alpha val="65000"/>
                </a:srgbClr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55668" y="1592012"/>
            <a:ext cx="8013700" cy="423862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285750" indent="-285750">
              <a:spcBef>
                <a:spcPts val="0"/>
              </a:spcBef>
            </a:pPr>
            <a:r>
              <a:rPr lang="fr-FR" dirty="0"/>
              <a:t>Infliger des blessures à soi ou à autrui</a:t>
            </a:r>
          </a:p>
          <a:p>
            <a:pPr marL="285750" indent="-285750">
              <a:spcBef>
                <a:spcPts val="0"/>
              </a:spcBef>
            </a:pPr>
            <a:r>
              <a:rPr lang="fr-FR" dirty="0"/>
              <a:t>Causer des dommages au milieu physique</a:t>
            </a:r>
          </a:p>
          <a:p>
            <a:pPr marL="285750" indent="-285750">
              <a:spcBef>
                <a:spcPts val="0"/>
              </a:spcBef>
            </a:pPr>
            <a:r>
              <a:rPr lang="fr-FR" dirty="0"/>
              <a:t>Perturber l’apprentissage de nouvelles compétences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CA" altLang="en-US" dirty="0" smtClean="0"/>
          </a:p>
        </p:txBody>
      </p:sp>
      <p:pic>
        <p:nvPicPr>
          <p:cNvPr id="3" name="PP 1_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44253" y="1543323"/>
            <a:ext cx="6480075" cy="423862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285750" indent="-285750">
              <a:spcBef>
                <a:spcPts val="0"/>
              </a:spcBef>
            </a:pPr>
            <a:r>
              <a:rPr lang="fr-FR" dirty="0"/>
              <a:t>Ne pas convenir au niveau de développement de l’enfant</a:t>
            </a:r>
          </a:p>
          <a:p>
            <a:pPr marL="285750" indent="-285750">
              <a:spcBef>
                <a:spcPts val="0"/>
              </a:spcBef>
            </a:pPr>
            <a:r>
              <a:rPr lang="fr-FR" dirty="0"/>
              <a:t>Se produire à la maison ainsi qu’à l’école</a:t>
            </a:r>
          </a:p>
          <a:p>
            <a:pPr marL="285750" indent="-285750">
              <a:spcBef>
                <a:spcPts val="0"/>
              </a:spcBef>
            </a:pPr>
            <a:r>
              <a:rPr lang="fr-FR" dirty="0"/>
              <a:t>Isoler socialement un enfant</a:t>
            </a:r>
          </a:p>
          <a:p>
            <a:pPr eaLnBrk="1" hangingPunct="1">
              <a:buNone/>
            </a:pPr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CA" alt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44253" y="778719"/>
            <a:ext cx="7077472" cy="1354137"/>
          </a:xfrm>
        </p:spPr>
        <p:txBody>
          <a:bodyPr/>
          <a:lstStyle/>
          <a:p>
            <a:pPr marL="0" indent="0" algn="l">
              <a:lnSpc>
                <a:spcPts val="4000"/>
              </a:lnSpc>
            </a:pPr>
            <a:r>
              <a:rPr lang="en-US" b="1" dirty="0">
                <a:solidFill>
                  <a:srgbClr val="660066">
                    <a:alpha val="65000"/>
                  </a:srgbClr>
                </a:solidFill>
              </a:rPr>
              <a:t>Les </a:t>
            </a:r>
            <a:r>
              <a:rPr lang="en-US" b="1" dirty="0" err="1">
                <a:solidFill>
                  <a:srgbClr val="660066">
                    <a:alpha val="65000"/>
                  </a:srgbClr>
                </a:solidFill>
              </a:rPr>
              <a:t>comportements</a:t>
            </a:r>
            <a:r>
              <a:rPr lang="en-US" b="1" dirty="0">
                <a:solidFill>
                  <a:srgbClr val="660066">
                    <a:alpha val="65000"/>
                  </a:srgbClr>
                </a:solidFill>
              </a:rPr>
              <a:t> </a:t>
            </a:r>
            <a:r>
              <a:rPr lang="en-US" b="1" dirty="0" err="1">
                <a:solidFill>
                  <a:srgbClr val="660066">
                    <a:alpha val="65000"/>
                  </a:srgbClr>
                </a:solidFill>
              </a:rPr>
              <a:t>difficiles</a:t>
            </a:r>
            <a:r>
              <a:rPr lang="en-US" b="1" dirty="0">
                <a:solidFill>
                  <a:srgbClr val="660066">
                    <a:alpha val="65000"/>
                  </a:srgbClr>
                </a:solidFill>
              </a:rPr>
              <a:t> </a:t>
            </a:r>
            <a:r>
              <a:rPr lang="en-US" b="1" dirty="0" err="1">
                <a:solidFill>
                  <a:srgbClr val="660066">
                    <a:alpha val="65000"/>
                  </a:srgbClr>
                </a:solidFill>
              </a:rPr>
              <a:t>peuvent</a:t>
            </a:r>
            <a:endParaRPr lang="en-US" b="1" dirty="0">
              <a:solidFill>
                <a:srgbClr val="660066">
                  <a:alpha val="65000"/>
                </a:srgbClr>
              </a:solidFill>
            </a:endParaRPr>
          </a:p>
        </p:txBody>
      </p:sp>
      <p:pic>
        <p:nvPicPr>
          <p:cNvPr id="3" name="PP 1_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287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76969"/>
            <a:ext cx="8784976" cy="1143000"/>
          </a:xfrm>
        </p:spPr>
        <p:txBody>
          <a:bodyPr/>
          <a:lstStyle/>
          <a:p>
            <a:r>
              <a:rPr lang="en-US" sz="4000" b="1" dirty="0" err="1">
                <a:solidFill>
                  <a:srgbClr val="660066">
                    <a:alpha val="65000"/>
                  </a:srgbClr>
                </a:solidFill>
              </a:rPr>
              <a:t>Comportement</a:t>
            </a:r>
            <a:r>
              <a:rPr lang="en-US" sz="4000" b="1" dirty="0">
                <a:solidFill>
                  <a:srgbClr val="660066">
                    <a:alpha val="65000"/>
                  </a:srgbClr>
                </a:solidFill>
              </a:rPr>
              <a:t> = Communication</a:t>
            </a:r>
            <a:endParaRPr lang="en-CA" sz="4000" b="1" dirty="0">
              <a:solidFill>
                <a:srgbClr val="660066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204864"/>
            <a:ext cx="7869560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fr-FR" b="1" dirty="0"/>
              <a:t>Le comportement peut être utilisé pour </a:t>
            </a:r>
          </a:p>
          <a:p>
            <a:pPr>
              <a:spcBef>
                <a:spcPts val="0"/>
              </a:spcBef>
              <a:defRPr/>
            </a:pPr>
            <a:r>
              <a:rPr lang="fr-FR" dirty="0"/>
              <a:t>Obtenir quelque chose</a:t>
            </a:r>
          </a:p>
          <a:p>
            <a:pPr>
              <a:spcBef>
                <a:spcPts val="0"/>
              </a:spcBef>
              <a:defRPr/>
            </a:pPr>
            <a:r>
              <a:rPr lang="fr-FR" dirty="0"/>
              <a:t>Échapper à quelque chose</a:t>
            </a:r>
          </a:p>
          <a:p>
            <a:pPr>
              <a:spcBef>
                <a:spcPts val="0"/>
              </a:spcBef>
              <a:defRPr/>
            </a:pPr>
            <a:r>
              <a:rPr lang="fr-FR" dirty="0"/>
              <a:t>Modifier leurs sentiments</a:t>
            </a:r>
          </a:p>
          <a:p>
            <a:pPr marL="0" lvl="0" indent="0">
              <a:spcBef>
                <a:spcPct val="30000"/>
              </a:spcBef>
              <a:buNone/>
              <a:defRPr/>
            </a:pP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5" name="PP 1_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2821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660066">
                    <a:alpha val="65000"/>
                  </a:srgbClr>
                </a:solidFill>
              </a:rPr>
              <a:t>Et </a:t>
            </a:r>
            <a:r>
              <a:rPr lang="en-US" b="1" dirty="0" err="1">
                <a:solidFill>
                  <a:srgbClr val="660066">
                    <a:alpha val="65000"/>
                  </a:srgbClr>
                </a:solidFill>
              </a:rPr>
              <a:t>ensuite</a:t>
            </a:r>
            <a:r>
              <a:rPr lang="en-US" b="1" dirty="0">
                <a:solidFill>
                  <a:srgbClr val="660066">
                    <a:alpha val="65000"/>
                  </a:srgbClr>
                </a:solidFill>
              </a:rPr>
              <a:t>?</a:t>
            </a:r>
            <a:endParaRPr lang="en-CA" b="1" dirty="0">
              <a:solidFill>
                <a:srgbClr val="660066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207121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Observer</a:t>
            </a:r>
          </a:p>
          <a:p>
            <a:pPr marL="0" indent="0">
              <a:buNone/>
            </a:pPr>
            <a:r>
              <a:rPr lang="en-US" dirty="0" smtClean="0"/>
              <a:t>Documenter</a:t>
            </a:r>
            <a:endParaRPr lang="en-US" dirty="0"/>
          </a:p>
          <a:p>
            <a:pPr marL="0" indent="0">
              <a:buNone/>
            </a:pPr>
            <a:r>
              <a:rPr lang="en-US" dirty="0" err="1" smtClean="0"/>
              <a:t>Réagir</a:t>
            </a:r>
            <a:endParaRPr lang="en-US" dirty="0"/>
          </a:p>
        </p:txBody>
      </p:sp>
      <p:pic>
        <p:nvPicPr>
          <p:cNvPr id="5" name="PP 1_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08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836712"/>
            <a:ext cx="82296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660066">
                    <a:alpha val="65000"/>
                  </a:srgbClr>
                </a:solidFill>
              </a:rPr>
              <a:t>Réagir</a:t>
            </a:r>
            <a:endParaRPr lang="en-CA" b="1" dirty="0">
              <a:solidFill>
                <a:srgbClr val="660066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95" y="178335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Offrir</a:t>
            </a:r>
            <a:endParaRPr lang="en-US" dirty="0"/>
          </a:p>
          <a:p>
            <a:r>
              <a:rPr lang="fr-FR" dirty="0"/>
              <a:t>D’autres moyens de communiquer</a:t>
            </a:r>
          </a:p>
          <a:p>
            <a:r>
              <a:rPr lang="fr-FR" dirty="0"/>
              <a:t>Des informations</a:t>
            </a:r>
          </a:p>
          <a:p>
            <a:pPr lvl="1"/>
            <a:r>
              <a:rPr lang="en-US" dirty="0" err="1"/>
              <a:t>Choix</a:t>
            </a:r>
            <a:endParaRPr lang="en-US" dirty="0"/>
          </a:p>
          <a:p>
            <a:pPr lvl="1"/>
            <a:r>
              <a:rPr lang="en-US" dirty="0" err="1"/>
              <a:t>Conséquences</a:t>
            </a:r>
            <a:endParaRPr lang="en-US" dirty="0"/>
          </a:p>
        </p:txBody>
      </p:sp>
      <p:pic>
        <p:nvPicPr>
          <p:cNvPr id="5" name="PP 1_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930" y="6004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660066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3568" y="288625"/>
            <a:ext cx="3528392" cy="23201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3000"/>
              </a:lnSpc>
            </a:pPr>
            <a:r>
              <a:rPr lang="en-CA" sz="3200" b="1" u="sng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FIN DE LA</a:t>
            </a:r>
          </a:p>
          <a:p>
            <a:pPr algn="l">
              <a:lnSpc>
                <a:spcPts val="3000"/>
              </a:lnSpc>
            </a:pPr>
            <a:endParaRPr lang="en-CA" sz="600" b="1" u="sng" dirty="0" smtClean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1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Comprendre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les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comportements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difficiles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539">
            <a:off x="1082509" y="2053966"/>
            <a:ext cx="7112302" cy="292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9865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OSSTF</Template>
  <TotalTime>3381</TotalTime>
  <Words>132</Words>
  <Application>Microsoft Office PowerPoint</Application>
  <PresentationFormat>On-screen Show (4:3)</PresentationFormat>
  <Paragraphs>46</Paragraphs>
  <Slides>8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Droid Serif</vt:lpstr>
      <vt:lpstr>ITC Franklin Gothic Std Book</vt:lpstr>
      <vt:lpstr>3_Custom Design</vt:lpstr>
      <vt:lpstr>2_Custom Design</vt:lpstr>
      <vt:lpstr>Section 1 Comprendre les comportements difficiles</vt:lpstr>
      <vt:lpstr>PowerPoint Presentation</vt:lpstr>
      <vt:lpstr>Les comportements difficiles peuvent</vt:lpstr>
      <vt:lpstr>Les comportements difficiles peuvent</vt:lpstr>
      <vt:lpstr>Comportement = Communication</vt:lpstr>
      <vt:lpstr>Et ensuite?</vt:lpstr>
      <vt:lpstr>Réagir</vt:lpstr>
      <vt:lpstr>PowerPoint Presentation</vt:lpstr>
    </vt:vector>
  </TitlesOfParts>
  <Company>OSSTF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and Tools for Assisting Members:</dc:title>
  <dc:creator>renfrec</dc:creator>
  <cp:lastModifiedBy>Ferorelli, Kristina</cp:lastModifiedBy>
  <cp:revision>382</cp:revision>
  <cp:lastPrinted>2018-04-06T15:10:45Z</cp:lastPrinted>
  <dcterms:created xsi:type="dcterms:W3CDTF">2012-07-09T14:46:26Z</dcterms:created>
  <dcterms:modified xsi:type="dcterms:W3CDTF">2018-12-03T19:10:44Z</dcterms:modified>
</cp:coreProperties>
</file>