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71" r:id="rId2"/>
    <p:sldMasterId id="2147483868" r:id="rId3"/>
  </p:sldMasterIdLst>
  <p:notesMasterIdLst>
    <p:notesMasterId r:id="rId20"/>
  </p:notesMasterIdLst>
  <p:handoutMasterIdLst>
    <p:handoutMasterId r:id="rId21"/>
  </p:handoutMasterIdLst>
  <p:sldIdLst>
    <p:sldId id="327" r:id="rId4"/>
    <p:sldId id="283" r:id="rId5"/>
    <p:sldId id="318" r:id="rId6"/>
    <p:sldId id="324" r:id="rId7"/>
    <p:sldId id="310" r:id="rId8"/>
    <p:sldId id="282" r:id="rId9"/>
    <p:sldId id="261" r:id="rId10"/>
    <p:sldId id="284" r:id="rId11"/>
    <p:sldId id="321" r:id="rId12"/>
    <p:sldId id="322" r:id="rId13"/>
    <p:sldId id="289" r:id="rId14"/>
    <p:sldId id="323" r:id="rId15"/>
    <p:sldId id="288" r:id="rId16"/>
    <p:sldId id="266" r:id="rId17"/>
    <p:sldId id="292" r:id="rId18"/>
    <p:sldId id="328" r:id="rId19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52326" autoAdjust="0"/>
  </p:normalViewPr>
  <p:slideViewPr>
    <p:cSldViewPr>
      <p:cViewPr varScale="1">
        <p:scale>
          <a:sx n="115" d="100"/>
          <a:sy n="115" d="100"/>
        </p:scale>
        <p:origin x="14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55293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7247">
              <a:defRPr/>
            </a:pPr>
            <a:endParaRPr lang="en-CA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1492-4488-4C63-BD19-E5732549A517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E526BF-B717-4899-AA7A-9B74056D2B15}" type="datetime1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2018-12-03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578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914EDE-458B-459C-B4CE-C0D694031906}" type="slidenum">
              <a:rPr lang="en-CA" altLang="en-US"/>
              <a:pPr eaLnBrk="1" hangingPunct="1"/>
              <a:t>11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914EDE-458B-459C-B4CE-C0D694031906}" type="slidenum">
              <a:rPr lang="en-CA" altLang="en-US"/>
              <a:pPr eaLnBrk="1" hangingPunct="1"/>
              <a:t>12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0183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99844A-D4A1-484F-9BDD-6DD7255BF7D4}" type="slidenum">
              <a:rPr lang="en-CA" altLang="en-US"/>
              <a:pPr eaLnBrk="1" hangingPunct="1"/>
              <a:t>13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endParaRPr lang="en-CA" alt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C81365-F817-4A65-98A9-A978C2F805D0}" type="slidenum">
              <a:rPr lang="en-CA" altLang="en-US"/>
              <a:pPr eaLnBrk="1" hangingPunct="1"/>
              <a:t>14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FDD203-69E9-45EA-9859-D5FCFA04E438}" type="slidenum">
              <a:rPr lang="en-CA" altLang="en-US"/>
              <a:pPr eaLnBrk="1" hangingPunct="1"/>
              <a:t>15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29479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9BDEE2-9A1B-4163-9861-FD6C68196E3A}" type="slidenum">
              <a:rPr lang="en-CA" altLang="en-US"/>
              <a:pPr eaLnBrk="1" hangingPunct="1"/>
              <a:t>16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5648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9BDEE2-9A1B-4163-9861-FD6C68196E3A}" type="slidenum">
              <a:rPr lang="en-CA" altLang="en-US"/>
              <a:pPr eaLnBrk="1" hangingPunct="1"/>
              <a:t>2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3315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60A1222-05C3-4BF1-8DCD-126C9A02E0A7}" type="datetime1">
              <a:rPr lang="en-CA" smtClean="0">
                <a:solidFill>
                  <a:prstClr val="black"/>
                </a:solidFill>
              </a:rPr>
              <a:pPr/>
              <a:t>2018-12-03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A1492-4488-4C63-BD19-E5732549A517}" type="slidenum">
              <a:rPr lang="en-CA" smtClean="0">
                <a:solidFill>
                  <a:prstClr val="black"/>
                </a:solidFill>
              </a:rPr>
              <a:pPr/>
              <a:t>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7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i="1" dirty="0" smtClean="0">
              <a:solidFill>
                <a:srgbClr val="FF000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2603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CE6CE9-1582-4EA1-8493-A4680A01F9A4}" type="slidenum">
              <a:rPr lang="en-CA" altLang="en-US"/>
              <a:pPr eaLnBrk="1" hangingPunct="1"/>
              <a:t>6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BF3F8B-1788-416C-B9C2-EE4562DF7233}" type="slidenum">
              <a:rPr lang="en-CA" altLang="en-US"/>
              <a:pPr eaLnBrk="1" hangingPunct="1"/>
              <a:t>7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endParaRPr lang="en-CA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7C08F9-B2F4-4BEA-AE77-85385A3F8661}" type="slidenum">
              <a:rPr lang="en-CA" altLang="en-US"/>
              <a:pPr eaLnBrk="1" hangingPunct="1"/>
              <a:t>8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57247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1492-4488-4C63-BD19-E5732549A517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D375-9FBD-483D-B7E9-ECFD1454E2FE}" type="datetime1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2018-12-03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1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81" y="4581128"/>
            <a:ext cx="9501761" cy="2449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21" y="5580604"/>
            <a:ext cx="2943479" cy="12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3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2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8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6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0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80DDB-BBF8-4DBF-A55F-263D74DEBB18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0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32772"/>
            <a:ext cx="3096344" cy="2320164"/>
          </a:xfrm>
        </p:spPr>
        <p:txBody>
          <a:bodyPr/>
          <a:lstStyle/>
          <a:p>
            <a:pPr algn="l">
              <a:lnSpc>
                <a:spcPts val="34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2 </a:t>
            </a:r>
            <a:r>
              <a:rPr lang="fr-FR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vos droits et responsabilités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369568" y="806861"/>
            <a:ext cx="4598009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Gérer les comportements </a:t>
            </a:r>
            <a:r>
              <a:rPr lang="fr-FR" b="1" dirty="0" smtClean="0">
                <a:latin typeface="Arial" pitchFamily="34" charset="0"/>
                <a:ea typeface="+mn-ea"/>
                <a:cs typeface="Arial" pitchFamily="34" charset="0"/>
              </a:rPr>
              <a:t>difficiles dès </a:t>
            </a: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la petite enfance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55977" y="3615173"/>
            <a:ext cx="47880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500" dirty="0"/>
              <a:t>Ressource créée par la Fédération des enseignantes-enseignants des écoles secondaires de l’Ontario</a:t>
            </a:r>
            <a:br>
              <a:rPr lang="fr-FR" altLang="en-US" sz="2500" dirty="0"/>
            </a:br>
            <a:r>
              <a:rPr lang="fr-FR" altLang="en-US" sz="2500" dirty="0"/>
              <a:t>© 2018</a:t>
            </a:r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21015"/>
            <a:ext cx="4683609" cy="19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59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47664" y="416024"/>
            <a:ext cx="6624736" cy="50292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66">
                    <a:alpha val="50000"/>
                  </a:srgbClr>
                </a:solidFill>
              </a:rPr>
              <a:t>Plan de </a:t>
            </a:r>
            <a:r>
              <a:rPr lang="en-US" sz="4400" b="1" dirty="0" err="1">
                <a:solidFill>
                  <a:srgbClr val="FF0066">
                    <a:alpha val="50000"/>
                  </a:srgbClr>
                </a:solidFill>
              </a:rPr>
              <a:t>sécurité</a:t>
            </a:r>
            <a:endParaRPr lang="en-US" sz="4400" b="1" dirty="0">
              <a:solidFill>
                <a:srgbClr val="FF0066">
                  <a:alpha val="50000"/>
                </a:srgb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err="1">
                <a:solidFill>
                  <a:srgbClr val="FF0066">
                    <a:alpha val="50000"/>
                  </a:srgbClr>
                </a:solidFill>
              </a:rPr>
              <a:t>Déclencheurs</a:t>
            </a:r>
            <a:r>
              <a:rPr lang="en-US" dirty="0">
                <a:solidFill>
                  <a:srgbClr val="FF0066">
                    <a:alpha val="50000"/>
                  </a:srgbClr>
                </a:solidFill>
              </a:rPr>
              <a:t> </a:t>
            </a:r>
            <a:r>
              <a:rPr lang="en-US" dirty="0" err="1">
                <a:solidFill>
                  <a:srgbClr val="FF0066">
                    <a:alpha val="50000"/>
                  </a:srgbClr>
                </a:solidFill>
              </a:rPr>
              <a:t>potentiels</a:t>
            </a:r>
            <a:endParaRPr lang="en-US" dirty="0">
              <a:solidFill>
                <a:srgbClr val="FF0066">
                  <a:alpha val="50000"/>
                </a:srgbClr>
              </a:solidFill>
            </a:endParaRP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rgbClr val="FF0066">
                  <a:alpha val="50000"/>
                </a:srgbClr>
              </a:solidFill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Proximité prolongée les uns des autres (« affluence »)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Attente prolongée en file/groupe pour activités, entrée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Contestation par une personne en autorité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296" y="4941168"/>
            <a:ext cx="778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CA" sz="1200" dirty="0">
                <a:latin typeface="Arial" charset="0"/>
                <a:cs typeface="+mn-cs"/>
              </a:rPr>
              <a:t>http://www.labour.gov.on.ca/english/hs/pubs/wvps_guide/guide_5d.php</a:t>
            </a:r>
          </a:p>
        </p:txBody>
      </p:sp>
      <p:pic>
        <p:nvPicPr>
          <p:cNvPr id="4" name="PP2_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477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91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331640" y="629816"/>
            <a:ext cx="8229600" cy="1143000"/>
          </a:xfrm>
        </p:spPr>
        <p:txBody>
          <a:bodyPr/>
          <a:lstStyle/>
          <a:p>
            <a:pPr algn="l">
              <a:lnSpc>
                <a:spcPts val="3500"/>
              </a:lnSpc>
            </a:pPr>
            <a:r>
              <a:rPr lang="en-US" altLang="en-US" b="1" dirty="0">
                <a:solidFill>
                  <a:srgbClr val="FF0066">
                    <a:alpha val="50000"/>
                  </a:srgbClr>
                </a:solidFill>
              </a:rPr>
              <a:t>Plan de </a:t>
            </a:r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sécurité</a:t>
            </a:r>
            <a:r>
              <a:rPr lang="en-US" altLang="en-US" dirty="0" smtClean="0">
                <a:solidFill>
                  <a:srgbClr val="FF0066">
                    <a:alpha val="50000"/>
                  </a:srgbClr>
                </a:solidFill>
              </a:rPr>
              <a:t/>
            </a:r>
            <a:br>
              <a:rPr lang="en-US" altLang="en-US" dirty="0" smtClean="0">
                <a:solidFill>
                  <a:srgbClr val="FF0066">
                    <a:alpha val="50000"/>
                  </a:srgbClr>
                </a:solidFill>
              </a:rPr>
            </a:br>
            <a:r>
              <a:rPr lang="en-US" altLang="en-US" sz="3200" dirty="0">
                <a:solidFill>
                  <a:srgbClr val="FF0066">
                    <a:alpha val="50000"/>
                  </a:srgbClr>
                </a:solidFill>
              </a:rPr>
              <a:t>Interventions</a:t>
            </a:r>
            <a:r>
              <a:rPr lang="en-US" altLang="en-US" dirty="0" smtClean="0">
                <a:solidFill>
                  <a:srgbClr val="FF0066">
                    <a:alpha val="50000"/>
                  </a:srgbClr>
                </a:solidFill>
              </a:rPr>
              <a:t> </a:t>
            </a:r>
            <a:endParaRPr lang="en-CA" altLang="en-US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341736" y="1691680"/>
            <a:ext cx="7046688" cy="43106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altLang="en-US" dirty="0"/>
              <a:t>Sortir X de la file ou le déplacer à la fin de la file pour créer de l’espace</a:t>
            </a:r>
          </a:p>
          <a:p>
            <a:pPr>
              <a:spcBef>
                <a:spcPts val="0"/>
              </a:spcBef>
            </a:pPr>
            <a:r>
              <a:rPr lang="fr-FR" altLang="en-US" dirty="0"/>
              <a:t>Limiter les interactions avec les autres lorsqu’agité (séparation dans la salle, isolement non nécessaire)</a:t>
            </a:r>
          </a:p>
          <a:p>
            <a:pPr>
              <a:spcBef>
                <a:spcPts val="0"/>
              </a:spcBef>
            </a:pPr>
            <a:r>
              <a:rPr lang="fr-FR" altLang="en-US" dirty="0"/>
              <a:t>Varier les personnes qui donnent des instructions (</a:t>
            </a:r>
            <a:r>
              <a:rPr lang="fr-FR" altLang="en-US" dirty="0" err="1"/>
              <a:t>AE</a:t>
            </a:r>
            <a:r>
              <a:rPr lang="fr-FR" altLang="en-US" dirty="0"/>
              <a:t>, EPE, </a:t>
            </a:r>
            <a:r>
              <a:rPr lang="fr-FR" altLang="en-US" dirty="0" err="1"/>
              <a:t>BCT</a:t>
            </a:r>
            <a:r>
              <a:rPr lang="fr-FR" altLang="en-US" dirty="0"/>
              <a:t>)</a:t>
            </a:r>
          </a:p>
          <a:p>
            <a:endParaRPr lang="en-US" altLang="en-US" dirty="0" smtClean="0"/>
          </a:p>
          <a:p>
            <a:endParaRPr lang="en-CA" altLang="en-US" dirty="0" smtClean="0"/>
          </a:p>
        </p:txBody>
      </p:sp>
      <p:pic>
        <p:nvPicPr>
          <p:cNvPr id="3" name="PP2_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950912" y="764704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FF0066">
                    <a:alpha val="50000"/>
                  </a:srgbClr>
                </a:solidFill>
              </a:rPr>
              <a:t>Plan de </a:t>
            </a:r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sécurité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CA" alt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950912" y="1052736"/>
            <a:ext cx="7293496" cy="51026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altLang="en-US" sz="2200" dirty="0"/>
              <a:t>Procédures de communication pour le personnel touché</a:t>
            </a:r>
          </a:p>
          <a:p>
            <a:pPr lvl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fr-FR" altLang="en-US" sz="2200" dirty="0"/>
              <a:t>« L’</a:t>
            </a:r>
            <a:r>
              <a:rPr lang="fr-FR" altLang="en-US" sz="2200" dirty="0" err="1"/>
              <a:t>AE</a:t>
            </a:r>
            <a:r>
              <a:rPr lang="fr-FR" altLang="en-US" sz="2200" dirty="0"/>
              <a:t> signalera à l’enseignant qui communiquera avec le bureau principal pour le soutien du personnel »</a:t>
            </a:r>
          </a:p>
          <a:p>
            <a:pPr lvl="1">
              <a:spcBef>
                <a:spcPts val="0"/>
              </a:spcBef>
              <a:buFontTx/>
              <a:buChar char="-"/>
            </a:pPr>
            <a:endParaRPr lang="en-US" altLang="en-US" sz="1050" dirty="0" smtClean="0"/>
          </a:p>
          <a:p>
            <a:pPr>
              <a:spcBef>
                <a:spcPts val="0"/>
              </a:spcBef>
            </a:pPr>
            <a:r>
              <a:rPr lang="fr-FR" altLang="en-US" sz="2200" dirty="0"/>
              <a:t>Procédures de communication d’urgence pour tout le personnel</a:t>
            </a:r>
          </a:p>
          <a:p>
            <a:pPr lvl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fr-FR" altLang="en-US" sz="2200" dirty="0"/>
              <a:t>« Le système de haut-parleurs sera utilisé pour mettre l’école « en confinement » si l’élève X court »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1050" dirty="0" smtClean="0"/>
          </a:p>
          <a:p>
            <a:pPr>
              <a:spcBef>
                <a:spcPts val="0"/>
              </a:spcBef>
            </a:pPr>
            <a:r>
              <a:rPr lang="en-US" altLang="en-US" sz="2200" dirty="0" err="1"/>
              <a:t>Examen</a:t>
            </a:r>
            <a:r>
              <a:rPr lang="en-US" altLang="en-US" sz="2200" dirty="0"/>
              <a:t> et </a:t>
            </a:r>
            <a:r>
              <a:rPr lang="en-US" altLang="en-US" sz="2200" dirty="0" err="1"/>
              <a:t>réévaluation</a:t>
            </a:r>
            <a:endParaRPr lang="en-US" altLang="en-US" sz="2200" dirty="0"/>
          </a:p>
        </p:txBody>
      </p:sp>
      <p:pic>
        <p:nvPicPr>
          <p:cNvPr id="3" name="PP2_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27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187624" y="113387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FF0066">
                    <a:alpha val="50000"/>
                  </a:srgbClr>
                </a:solidFill>
              </a:rPr>
              <a:t>PEI/</a:t>
            </a:r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CIPR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187624" y="2143397"/>
            <a:ext cx="7272808" cy="452596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b="1" dirty="0" err="1"/>
              <a:t>Doit</a:t>
            </a:r>
            <a:r>
              <a:rPr lang="en-US" altLang="en-US" b="1" dirty="0"/>
              <a:t> </a:t>
            </a:r>
            <a:r>
              <a:rPr lang="en-US" altLang="en-US" b="1" dirty="0" err="1"/>
              <a:t>comprendre</a:t>
            </a:r>
            <a:endParaRPr lang="en-US" altLang="en-US" b="1" dirty="0"/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Attentes comportementales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Stratégies d’intervention appropriées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Devrait préciser si un plan de sécurité est en vigueur</a:t>
            </a:r>
          </a:p>
          <a:p>
            <a:pPr eaLnBrk="1" hangingPunct="1"/>
            <a:endParaRPr lang="en-CA" altLang="en-US" dirty="0" smtClean="0"/>
          </a:p>
        </p:txBody>
      </p:sp>
      <p:pic>
        <p:nvPicPr>
          <p:cNvPr id="3" name="PP2_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24" y="6059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609328" y="40466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Refus</a:t>
            </a:r>
            <a:r>
              <a:rPr lang="en-US" altLang="en-US" b="1" dirty="0">
                <a:solidFill>
                  <a:srgbClr val="FF0066">
                    <a:alpha val="50000"/>
                  </a:srgbClr>
                </a:solidFill>
              </a:rPr>
              <a:t> de </a:t>
            </a:r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travailler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259632" y="1419109"/>
            <a:ext cx="6542384" cy="4525963"/>
          </a:xfrm>
        </p:spPr>
        <p:txBody>
          <a:bodyPr/>
          <a:lstStyle/>
          <a:p>
            <a:pPr lvl="1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3200" b="1" dirty="0" err="1" smtClean="0"/>
              <a:t>Étapes</a:t>
            </a:r>
            <a:endParaRPr lang="en-US" sz="3200" b="1" dirty="0" smtClean="0"/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fr-FR" sz="3200" dirty="0"/>
              <a:t>Conviction du risque immédiat ou à long terme pour la santé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fr-FR" sz="3200" dirty="0"/>
              <a:t>Signalement du refus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fr-FR" sz="3200" dirty="0"/>
              <a:t>Enquête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fr-FR" sz="3200" dirty="0"/>
              <a:t>Implication du ministère </a:t>
            </a:r>
            <a:endParaRPr lang="fr-FR" sz="3200" dirty="0" smtClean="0"/>
          </a:p>
          <a:p>
            <a:pPr marL="457200" lvl="1" indent="0" eaLnBrk="1" hangingPunct="1">
              <a:spcBef>
                <a:spcPts val="0"/>
              </a:spcBef>
              <a:buNone/>
              <a:defRPr/>
            </a:pPr>
            <a:r>
              <a:rPr lang="fr-FR" sz="3200" dirty="0"/>
              <a:t>	</a:t>
            </a:r>
            <a:r>
              <a:rPr lang="fr-FR" sz="3200" dirty="0" smtClean="0"/>
              <a:t>du </a:t>
            </a:r>
            <a:r>
              <a:rPr lang="fr-FR" sz="3200" dirty="0"/>
              <a:t>Travail</a:t>
            </a:r>
          </a:p>
          <a:p>
            <a:pPr marL="457200" lvl="1" indent="0" eaLnBrk="1" hangingPunct="1">
              <a:buNone/>
              <a:defRPr/>
            </a:pPr>
            <a:endParaRPr lang="en-CA" dirty="0" smtClean="0"/>
          </a:p>
        </p:txBody>
      </p:sp>
      <p:pic>
        <p:nvPicPr>
          <p:cNvPr id="3" name="PP2_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162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3568" y="639663"/>
            <a:ext cx="7743401" cy="1143000"/>
          </a:xfrm>
        </p:spPr>
        <p:txBody>
          <a:bodyPr/>
          <a:lstStyle/>
          <a:p>
            <a:pPr algn="l">
              <a:lnSpc>
                <a:spcPts val="4000"/>
              </a:lnSpc>
            </a:pPr>
            <a:r>
              <a:rPr lang="fr-FR" altLang="en-US" b="1" dirty="0">
                <a:solidFill>
                  <a:srgbClr val="FF0066">
                    <a:alpha val="50000"/>
                  </a:srgbClr>
                </a:solidFill>
              </a:rPr>
              <a:t>Stratégie d’OSSTF/FEESO en matière de violence au travail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701426" y="1926679"/>
            <a:ext cx="8229600" cy="42386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r-FR" altLang="en-US" sz="2800" b="1" dirty="0"/>
              <a:t>Principales recommandations sur la formation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800" dirty="0" smtClean="0"/>
              <a:t>1. </a:t>
            </a:r>
            <a:r>
              <a:rPr lang="fr-FR" altLang="en-US" sz="2800" dirty="0"/>
              <a:t>Tous les employés doivent avoir une formation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altLang="en-US" sz="2800" dirty="0" smtClean="0"/>
              <a:t>2. La </a:t>
            </a:r>
            <a:r>
              <a:rPr lang="fr-FR" altLang="en-US" sz="2800" dirty="0"/>
              <a:t>formation de certains employés doit être spécialisée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altLang="en-US" sz="2800" dirty="0"/>
              <a:t>3. </a:t>
            </a:r>
            <a:r>
              <a:rPr lang="fr-FR" altLang="en-US" sz="2800" dirty="0" smtClean="0"/>
              <a:t>Mise </a:t>
            </a:r>
            <a:r>
              <a:rPr lang="fr-FR" altLang="en-US" sz="2800" dirty="0"/>
              <a:t>en œuvre du plan de protection de l’élève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altLang="en-US" sz="2800" dirty="0"/>
              <a:t>4. </a:t>
            </a:r>
            <a:r>
              <a:rPr lang="fr-FR" altLang="en-US" sz="2800" dirty="0" smtClean="0"/>
              <a:t>Formation </a:t>
            </a:r>
            <a:r>
              <a:rPr lang="fr-FR" altLang="en-US" sz="2800" dirty="0"/>
              <a:t>en personne</a:t>
            </a:r>
          </a:p>
          <a:p>
            <a:pPr marL="514350" indent="-514350">
              <a:buAutoNum type="arabicPeriod"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CA" altLang="en-US" dirty="0" smtClean="0"/>
          </a:p>
        </p:txBody>
      </p:sp>
      <p:pic>
        <p:nvPicPr>
          <p:cNvPr id="3" name="PP2_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868" y="6004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95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68313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88625"/>
            <a:ext cx="316835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 DE LA</a:t>
            </a:r>
            <a:b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2 </a:t>
            </a:r>
            <a:r>
              <a:rPr lang="fr-FR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vos droits et responsabilités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6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68313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532772"/>
            <a:ext cx="3096344" cy="2320164"/>
          </a:xfrm>
        </p:spPr>
        <p:txBody>
          <a:bodyPr/>
          <a:lstStyle/>
          <a:p>
            <a:pPr algn="l">
              <a:lnSpc>
                <a:spcPts val="34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2 </a:t>
            </a:r>
            <a:r>
              <a:rPr lang="fr-FR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Comprendre vos droits et responsabilités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  <p:pic>
        <p:nvPicPr>
          <p:cNvPr id="4" name="PP2_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096" y="6039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980728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FF0066">
                    <a:alpha val="50000"/>
                  </a:srgbClr>
                </a:solidFill>
              </a:rPr>
              <a:t>Responsabilités</a:t>
            </a:r>
            <a:endParaRPr lang="en-CA" b="1" dirty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937122"/>
            <a:ext cx="8229600" cy="4525963"/>
          </a:xfrm>
        </p:spPr>
        <p:txBody>
          <a:bodyPr/>
          <a:lstStyle/>
          <a:p>
            <a:r>
              <a:rPr lang="en-US" dirty="0" err="1"/>
              <a:t>Réagir</a:t>
            </a:r>
            <a:endParaRPr lang="en-US" dirty="0"/>
          </a:p>
          <a:p>
            <a:r>
              <a:rPr lang="en-US" dirty="0" err="1"/>
              <a:t>Communiquer</a:t>
            </a:r>
            <a:endParaRPr lang="en-US" dirty="0"/>
          </a:p>
          <a:p>
            <a:pPr lvl="1"/>
            <a:r>
              <a:rPr lang="fr-FR" dirty="0"/>
              <a:t>Ce qu’il faut savoir</a:t>
            </a:r>
          </a:p>
          <a:p>
            <a:pPr lvl="1"/>
            <a:r>
              <a:rPr lang="fr-FR" dirty="0"/>
              <a:t>Ce qu’il faut partager</a:t>
            </a:r>
          </a:p>
          <a:p>
            <a:r>
              <a:rPr lang="en-US" dirty="0"/>
              <a:t>Signaler</a:t>
            </a:r>
          </a:p>
        </p:txBody>
      </p:sp>
      <p:pic>
        <p:nvPicPr>
          <p:cNvPr id="5" name="PP2_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88640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FF0066">
                    <a:alpha val="50000"/>
                  </a:srgbClr>
                </a:solidFill>
              </a:rPr>
              <a:t>MESURES</a:t>
            </a:r>
            <a:r>
              <a:rPr lang="en-US" b="1" dirty="0">
                <a:solidFill>
                  <a:srgbClr val="FF0066">
                    <a:alpha val="50000"/>
                  </a:srgbClr>
                </a:solidFill>
              </a:rPr>
              <a:t> </a:t>
            </a:r>
            <a:r>
              <a:rPr lang="en-US" b="1" dirty="0" err="1">
                <a:solidFill>
                  <a:srgbClr val="FF0066">
                    <a:alpha val="50000"/>
                  </a:srgbClr>
                </a:solidFill>
              </a:rPr>
              <a:t>recommandées</a:t>
            </a:r>
            <a:endParaRPr lang="en-CA" b="1" dirty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9752" y="1133202"/>
            <a:ext cx="6832648" cy="4906963"/>
          </a:xfrm>
        </p:spPr>
        <p:txBody>
          <a:bodyPr/>
          <a:lstStyle/>
          <a:p>
            <a:r>
              <a:rPr lang="fr-FR" sz="2500" dirty="0"/>
              <a:t>Demandez l’équipement de sécurité, les précautions et la formation disponibles</a:t>
            </a:r>
          </a:p>
          <a:p>
            <a:r>
              <a:rPr lang="fr-FR" sz="2500" dirty="0"/>
              <a:t>Communiquez avec votre administrateur concernant tout problème</a:t>
            </a:r>
          </a:p>
          <a:p>
            <a:r>
              <a:rPr lang="fr-FR" sz="2500" dirty="0"/>
              <a:t>Complétez tous les rapports si vous avez subi une blessure ou ne vous sentez pas en sécurité à la suite d’un comportement agressif</a:t>
            </a:r>
          </a:p>
          <a:p>
            <a:r>
              <a:rPr lang="fr-FR" sz="2500" dirty="0"/>
              <a:t>Communiquez avec votre syndicat pour obtenir de l’aide</a:t>
            </a:r>
          </a:p>
          <a:p>
            <a:pPr marL="0" indent="0">
              <a:buNone/>
            </a:pPr>
            <a:endParaRPr lang="en-CA" sz="2800" dirty="0"/>
          </a:p>
        </p:txBody>
      </p:sp>
      <p:pic>
        <p:nvPicPr>
          <p:cNvPr id="5" name="PP2_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221" y="6040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016" y="332656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FF0066">
                    <a:alpha val="50000"/>
                  </a:srgbClr>
                </a:solidFill>
              </a:rPr>
              <a:t>Facteurs</a:t>
            </a:r>
            <a:r>
              <a:rPr lang="en-US" b="1" dirty="0">
                <a:solidFill>
                  <a:srgbClr val="FF0066">
                    <a:alpha val="50000"/>
                  </a:srgbClr>
                </a:solidFill>
              </a:rPr>
              <a:t> à </a:t>
            </a:r>
            <a:r>
              <a:rPr lang="en-US" b="1" dirty="0" err="1">
                <a:solidFill>
                  <a:srgbClr val="FF0066">
                    <a:alpha val="50000"/>
                  </a:srgbClr>
                </a:solidFill>
              </a:rPr>
              <a:t>envisager</a:t>
            </a:r>
            <a:endParaRPr lang="en-CA" b="1" dirty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336" y="1259632"/>
            <a:ext cx="6861448" cy="45259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dirty="0" err="1"/>
              <a:t>Facteurs</a:t>
            </a:r>
            <a:r>
              <a:rPr lang="en-US" b="1" dirty="0"/>
              <a:t> </a:t>
            </a:r>
            <a:r>
              <a:rPr lang="en-US" b="1" dirty="0" err="1"/>
              <a:t>atténuants</a:t>
            </a:r>
            <a:endParaRPr lang="en-US" b="1" dirty="0"/>
          </a:p>
          <a:p>
            <a:pPr>
              <a:spcBef>
                <a:spcPts val="0"/>
              </a:spcBef>
              <a:defRPr/>
            </a:pPr>
            <a:r>
              <a:rPr lang="en-US" dirty="0" err="1"/>
              <a:t>Pourraient</a:t>
            </a:r>
            <a:r>
              <a:rPr lang="en-US" dirty="0"/>
              <a:t> </a:t>
            </a:r>
            <a:r>
              <a:rPr lang="en-US" dirty="0" err="1"/>
              <a:t>diminuer</a:t>
            </a:r>
            <a:r>
              <a:rPr lang="en-US" dirty="0"/>
              <a:t> les </a:t>
            </a:r>
            <a:r>
              <a:rPr lang="en-US" dirty="0" err="1"/>
              <a:t>conséquences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b="1"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dirty="0" err="1"/>
              <a:t>Facteurs</a:t>
            </a:r>
            <a:r>
              <a:rPr lang="en-US" b="1" dirty="0"/>
              <a:t> </a:t>
            </a:r>
            <a:r>
              <a:rPr lang="en-US" b="1" dirty="0" err="1"/>
              <a:t>aggravants</a:t>
            </a:r>
            <a:endParaRPr lang="en-US" b="1" dirty="0"/>
          </a:p>
          <a:p>
            <a:pPr>
              <a:spcBef>
                <a:spcPts val="0"/>
              </a:spcBef>
              <a:defRPr/>
            </a:pPr>
            <a:r>
              <a:rPr lang="en-US" dirty="0" err="1"/>
              <a:t>Pourraient</a:t>
            </a:r>
            <a:r>
              <a:rPr lang="en-US" dirty="0"/>
              <a:t> justifier le </a:t>
            </a:r>
            <a:r>
              <a:rPr lang="en-US" dirty="0" err="1"/>
              <a:t>comportement</a:t>
            </a:r>
            <a:endParaRPr lang="en-US" dirty="0"/>
          </a:p>
        </p:txBody>
      </p:sp>
      <p:pic>
        <p:nvPicPr>
          <p:cNvPr id="5" name="PP2_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051720" y="119675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Protection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051720" y="2132856"/>
            <a:ext cx="7696200" cy="37512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altLang="en-US" dirty="0"/>
              <a:t>Évaluation des risques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Plans de sécurité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PEI/Plans comportementaux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Refus de travailler</a:t>
            </a:r>
          </a:p>
        </p:txBody>
      </p:sp>
      <p:pic>
        <p:nvPicPr>
          <p:cNvPr id="3" name="PP2_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Évaluation</a:t>
            </a:r>
            <a:r>
              <a:rPr lang="en-US" altLang="en-US" b="1" dirty="0">
                <a:solidFill>
                  <a:srgbClr val="FF0066">
                    <a:alpha val="50000"/>
                  </a:srgbClr>
                </a:solidFill>
              </a:rPr>
              <a:t> des </a:t>
            </a:r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risques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331640" y="1898576"/>
            <a:ext cx="6912768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altLang="en-US" dirty="0"/>
              <a:t>Sondage sur la violence au travail</a:t>
            </a:r>
          </a:p>
          <a:p>
            <a:pPr lvl="1" eaLnBrk="1" hangingPunct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en-US" altLang="en-US" dirty="0"/>
              <a:t>Identifier et </a:t>
            </a:r>
            <a:r>
              <a:rPr lang="en-US" altLang="en-US" dirty="0" err="1"/>
              <a:t>aborder</a:t>
            </a:r>
            <a:endParaRPr lang="en-US" altLang="en-US" dirty="0"/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ts val="0"/>
              </a:spcBef>
            </a:pPr>
            <a:r>
              <a:rPr lang="en-US" altLang="en-US" dirty="0" err="1"/>
              <a:t>Évaluation</a:t>
            </a:r>
            <a:r>
              <a:rPr lang="en-US" altLang="en-US" dirty="0"/>
              <a:t> du </a:t>
            </a:r>
            <a:r>
              <a:rPr lang="en-US" altLang="en-US" dirty="0" err="1"/>
              <a:t>comportement</a:t>
            </a:r>
            <a:r>
              <a:rPr lang="en-US" altLang="en-US" dirty="0"/>
              <a:t> </a:t>
            </a:r>
            <a:r>
              <a:rPr lang="en-US" altLang="en-US" dirty="0" err="1"/>
              <a:t>fonctionnel</a:t>
            </a:r>
            <a:endParaRPr lang="en-US" altLang="en-US" dirty="0"/>
          </a:p>
          <a:p>
            <a:pPr lvl="1" eaLnBrk="1" hangingPunct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en-US" altLang="en-US" dirty="0"/>
              <a:t>Identifier, </a:t>
            </a:r>
            <a:r>
              <a:rPr lang="en-US" altLang="en-US" dirty="0" err="1"/>
              <a:t>suivre</a:t>
            </a:r>
            <a:r>
              <a:rPr lang="en-US" altLang="en-US" dirty="0"/>
              <a:t>, </a:t>
            </a:r>
            <a:r>
              <a:rPr lang="en-US" altLang="en-US" dirty="0" err="1"/>
              <a:t>planifier</a:t>
            </a:r>
            <a:endParaRPr lang="en-US" altLang="en-US" dirty="0"/>
          </a:p>
        </p:txBody>
      </p:sp>
      <p:pic>
        <p:nvPicPr>
          <p:cNvPr id="3" name="PP2_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FF0066">
                    <a:alpha val="50000"/>
                  </a:srgbClr>
                </a:solidFill>
              </a:rPr>
              <a:t>Plan de </a:t>
            </a:r>
            <a:r>
              <a:rPr lang="en-US" altLang="en-US" b="1" dirty="0" err="1">
                <a:solidFill>
                  <a:srgbClr val="FF0066">
                    <a:alpha val="50000"/>
                  </a:srgbClr>
                </a:solidFill>
              </a:rPr>
              <a:t>sécurité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126729" y="1318320"/>
            <a:ext cx="8229600" cy="4525962"/>
          </a:xfrm>
        </p:spPr>
        <p:txBody>
          <a:bodyPr/>
          <a:lstStyle/>
          <a:p>
            <a:pPr>
              <a:buNone/>
            </a:pPr>
            <a:r>
              <a:rPr lang="en-US" altLang="en-US" b="1" dirty="0" err="1"/>
              <a:t>Devraient</a:t>
            </a:r>
            <a:r>
              <a:rPr lang="en-US" altLang="en-US" b="1" dirty="0"/>
              <a:t> </a:t>
            </a:r>
            <a:r>
              <a:rPr lang="en-US" altLang="en-US" b="1" dirty="0" err="1"/>
              <a:t>comprendre</a:t>
            </a:r>
            <a:r>
              <a:rPr lang="en-US" altLang="en-US" b="1" dirty="0"/>
              <a:t> :</a:t>
            </a:r>
          </a:p>
          <a:p>
            <a:pPr>
              <a:spcBef>
                <a:spcPts val="0"/>
              </a:spcBef>
            </a:pPr>
            <a:r>
              <a:rPr lang="fr-FR" altLang="en-US" dirty="0"/>
              <a:t>Description du comportement</a:t>
            </a:r>
          </a:p>
          <a:p>
            <a:pPr>
              <a:spcBef>
                <a:spcPts val="0"/>
              </a:spcBef>
            </a:pPr>
            <a:r>
              <a:rPr lang="fr-FR" altLang="en-US" dirty="0"/>
              <a:t>Facteurs déclencheurs</a:t>
            </a:r>
          </a:p>
          <a:p>
            <a:pPr>
              <a:spcBef>
                <a:spcPts val="0"/>
              </a:spcBef>
            </a:pPr>
            <a:r>
              <a:rPr lang="fr-FR" altLang="en-US" dirty="0"/>
              <a:t>Interventions pour empêcher le comportement</a:t>
            </a:r>
          </a:p>
          <a:p>
            <a:pPr>
              <a:spcBef>
                <a:spcPts val="0"/>
              </a:spcBef>
            </a:pPr>
            <a:r>
              <a:rPr lang="fr-FR" altLang="en-US" dirty="0"/>
              <a:t>Identification du personnel qui offrira l’intervention physique</a:t>
            </a:r>
          </a:p>
          <a:p>
            <a:endParaRPr lang="en-CA" altLang="en-US" dirty="0" smtClean="0"/>
          </a:p>
        </p:txBody>
      </p:sp>
      <p:pic>
        <p:nvPicPr>
          <p:cNvPr id="3" name="PP2_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63688" y="764704"/>
            <a:ext cx="5472608" cy="54102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66">
                    <a:alpha val="50000"/>
                  </a:srgbClr>
                </a:solidFill>
              </a:rPr>
              <a:t>Plan de </a:t>
            </a:r>
            <a:r>
              <a:rPr lang="en-US" sz="4400" b="1" dirty="0" err="1">
                <a:solidFill>
                  <a:srgbClr val="FF0066">
                    <a:alpha val="50000"/>
                  </a:srgbClr>
                </a:solidFill>
              </a:rPr>
              <a:t>sécurité</a:t>
            </a:r>
            <a:endParaRPr lang="en-US" sz="4400" b="1" dirty="0">
              <a:solidFill>
                <a:srgbClr val="FF0066">
                  <a:alpha val="50000"/>
                </a:srgb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FF0066">
                    <a:alpha val="50000"/>
                  </a:srgbClr>
                </a:solidFill>
              </a:rPr>
              <a:t>Description du </a:t>
            </a:r>
            <a:r>
              <a:rPr lang="en-US" dirty="0" err="1">
                <a:solidFill>
                  <a:srgbClr val="FF0066">
                    <a:alpha val="50000"/>
                  </a:srgbClr>
                </a:solidFill>
              </a:rPr>
              <a:t>comportement</a:t>
            </a:r>
            <a:endParaRPr lang="en-US" dirty="0">
              <a:solidFill>
                <a:srgbClr val="FF0066">
                  <a:alpha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Frapper les autres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Mordre les autres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Donner des coups de pied à des objets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Fuir lorsque confronté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97152"/>
            <a:ext cx="4937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dirty="0">
                <a:latin typeface="Calibri"/>
                <a:cs typeface="+mn-cs"/>
              </a:rPr>
              <a:t>http://www.labour.gov.on.ca/english/hs/pubs/wvps_toolbox/toolbox_9.php</a:t>
            </a:r>
          </a:p>
        </p:txBody>
      </p:sp>
      <p:pic>
        <p:nvPicPr>
          <p:cNvPr id="4" name="PP2_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0680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2513</TotalTime>
  <Words>433</Words>
  <Application>Microsoft Office PowerPoint</Application>
  <PresentationFormat>On-screen Show (4:3)</PresentationFormat>
  <Paragraphs>114</Paragraphs>
  <Slides>16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ITC Franklin Gothic Std Book</vt:lpstr>
      <vt:lpstr>3_Custom Design</vt:lpstr>
      <vt:lpstr>Custom Design</vt:lpstr>
      <vt:lpstr>2_Custom Design</vt:lpstr>
      <vt:lpstr>Section 2 Comprendre vos droits et responsabilités</vt:lpstr>
      <vt:lpstr>Section 2 Comprendre vos droits et responsabilités</vt:lpstr>
      <vt:lpstr>Responsabilités</vt:lpstr>
      <vt:lpstr>MESURES recommandées</vt:lpstr>
      <vt:lpstr>Facteurs à envisager</vt:lpstr>
      <vt:lpstr>Protection</vt:lpstr>
      <vt:lpstr>Évaluation des risques</vt:lpstr>
      <vt:lpstr>Plan de sécurité</vt:lpstr>
      <vt:lpstr>PowerPoint Presentation</vt:lpstr>
      <vt:lpstr>PowerPoint Presentation</vt:lpstr>
      <vt:lpstr>Plan de sécurité Interventions </vt:lpstr>
      <vt:lpstr>Plan de sécurité  </vt:lpstr>
      <vt:lpstr>PEI/CIPR</vt:lpstr>
      <vt:lpstr>Refus de travailler</vt:lpstr>
      <vt:lpstr>Stratégie d’OSSTF/FEESO en matière de violence au travail</vt:lpstr>
      <vt:lpstr>FIN DE LA  Section 2 Comprendre vos droits et responsabilités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399</cp:revision>
  <cp:lastPrinted>2018-04-06T15:10:45Z</cp:lastPrinted>
  <dcterms:created xsi:type="dcterms:W3CDTF">2012-07-09T14:46:26Z</dcterms:created>
  <dcterms:modified xsi:type="dcterms:W3CDTF">2018-12-03T19:15:51Z</dcterms:modified>
</cp:coreProperties>
</file>