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868" r:id="rId2"/>
  </p:sldMasterIdLst>
  <p:notesMasterIdLst>
    <p:notesMasterId r:id="rId10"/>
  </p:notesMasterIdLst>
  <p:handoutMasterIdLst>
    <p:handoutMasterId r:id="rId11"/>
  </p:handoutMasterIdLst>
  <p:sldIdLst>
    <p:sldId id="327" r:id="rId3"/>
    <p:sldId id="306" r:id="rId4"/>
    <p:sldId id="279" r:id="rId5"/>
    <p:sldId id="297" r:id="rId6"/>
    <p:sldId id="287" r:id="rId7"/>
    <p:sldId id="268" r:id="rId8"/>
    <p:sldId id="328" r:id="rId9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8080"/>
    <a:srgbClr val="6600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288" autoAdjust="0"/>
    <p:restoredTop sz="52326" autoAdjust="0"/>
  </p:normalViewPr>
  <p:slideViewPr>
    <p:cSldViewPr>
      <p:cViewPr varScale="1">
        <p:scale>
          <a:sx n="115" d="100"/>
          <a:sy n="115" d="100"/>
        </p:scale>
        <p:origin x="11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68" y="24"/>
      </p:cViewPr>
      <p:guideLst>
        <p:guide orient="horz" pos="2933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081C5-35A2-478E-B03F-8C3DCADC12DC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C2687A-8886-4551-8435-BAA71E7756BD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 Supporting Members…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5B4D3A-A905-4DFD-B3C8-2950B6FEF929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98650" y="328613"/>
            <a:ext cx="3062288" cy="229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62753" y="2822625"/>
            <a:ext cx="5900770" cy="601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OSSTF/FEESO Leadership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03D7E5-CC16-42B6-AD1A-0DEAE2DA7175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26656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89487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824038" y="255588"/>
            <a:ext cx="3284537" cy="24622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7937" y="2895774"/>
            <a:ext cx="5975587" cy="6087328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None/>
              <a:defRPr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B71C3B-A284-40C6-80FA-3AFB6DDE5337}" type="slidenum">
              <a:rPr lang="en-CA" altLang="en-US"/>
              <a:pPr eaLnBrk="1" hangingPunct="1"/>
              <a:t>3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4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86896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8B779F-59CB-43FA-852D-9CBA184D5B6E}" type="slidenum">
              <a:rPr lang="en-CA" altLang="en-US"/>
              <a:pPr eaLnBrk="1" hangingPunct="1"/>
              <a:t>5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b="0" i="0" u="none" cap="small" baseline="0" dirty="0" smtClean="0">
              <a:solidFill>
                <a:schemeClr val="tx1"/>
              </a:solidFill>
              <a:effectLst/>
              <a:latin typeface="+mn-lt"/>
            </a:endParaRPr>
          </a:p>
          <a:p>
            <a:pPr algn="l"/>
            <a:endParaRPr lang="en-US" b="0" i="0" cap="small" baseline="0" dirty="0" smtClean="0">
              <a:solidFill>
                <a:srgbClr val="222222"/>
              </a:solidFill>
              <a:effectLst/>
              <a:latin typeface="Helvetica Neue"/>
            </a:endParaRPr>
          </a:p>
          <a:p>
            <a:pPr algn="l"/>
            <a:endParaRPr lang="en-US" b="0" i="0" cap="small" dirty="0" smtClean="0">
              <a:solidFill>
                <a:srgbClr val="222222"/>
              </a:solidFill>
              <a:effectLst/>
              <a:latin typeface="Helvetica Neue"/>
            </a:endParaRPr>
          </a:p>
          <a:p>
            <a:pPr algn="ctr"/>
            <a:endParaRPr lang="en-US" b="0" i="0" cap="small" dirty="0" smtClean="0">
              <a:solidFill>
                <a:srgbClr val="222222"/>
              </a:solidFill>
              <a:effectLst/>
              <a:latin typeface="Helvetica Neue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C0447F-B48C-46A6-BFF6-0418E8BF2CCA}" type="slidenum">
              <a:rPr lang="en-CA" altLang="en-US"/>
              <a:pPr eaLnBrk="1" hangingPunct="1"/>
              <a:t>6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7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1578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S-blue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FE0D-2404-4034-ABCD-99CD53C8DF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00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fld id="{06CF17A1-7E2B-46FD-AE29-2AECAE3B2377}" type="datetimeFigureOut">
              <a:rPr lang="en-US"/>
              <a:pPr>
                <a:defRPr/>
              </a:pPr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</a:defRPr>
            </a:lvl1pPr>
          </a:lstStyle>
          <a:p>
            <a:fld id="{51FBCD04-0097-4F9D-9A7C-02DEECE46C0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9953027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5933-0840-4AB3-AF2E-C3913D63DE1D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28EB-504D-4A9C-9414-FD05F7C33A6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6945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92B94125-7C0F-40EA-B85C-A0FA3DF7FAB0}" type="datetime1">
              <a:rPr lang="en-US" smtClean="0"/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ITC Franklin Gothic Std Book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B50FE8C0-C8FD-4BDF-9E2B-93A6B8B8DEC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2249483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F15D-0794-4743-8A8C-0FF93A6412E9}" type="datetime1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2485-B36F-4FD0-94B7-3932D21B0A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050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5ED162-7B71-4CCD-B94A-6F618B669E7C}" type="datetimeFigureOut">
              <a:rPr lang="en-US"/>
              <a:pPr>
                <a:defRPr/>
              </a:pPr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A6E14-EC6D-4417-99F0-E04C18ED4D3E}" type="slidenum">
              <a:rPr lang="en-CA" altLang="en-US"/>
              <a:pPr/>
              <a:t>‹#›</a:t>
            </a:fld>
            <a:endParaRPr lang="en-CA" altLang="en-US"/>
          </a:p>
        </p:txBody>
      </p:sp>
      <p:pic>
        <p:nvPicPr>
          <p:cNvPr id="3079" name="Picture 6" descr="bottom-swoosh with logo and ta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4" r:id="rId2"/>
    <p:sldLayoutId id="2147483866" r:id="rId3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6D4D27-CE0D-4AA5-8AA7-82A94FE1C5DD}" type="datetime1">
              <a:rPr lang="en-US" smtClean="0"/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5048ED-6699-4F92-8365-8C821035B05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031" name="Picture 6" descr="bottom-swoosh with logo and tag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transition>
    <p:wipe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FF9900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27584" y="532772"/>
            <a:ext cx="3024336" cy="2320164"/>
          </a:xfrm>
        </p:spPr>
        <p:txBody>
          <a:bodyPr/>
          <a:lstStyle/>
          <a:p>
            <a:pPr algn="l">
              <a:lnSpc>
                <a:spcPts val="34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3 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Comprendre les documents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pertinents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369568" y="806861"/>
            <a:ext cx="4598009" cy="30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500"/>
              </a:lnSpc>
            </a:pPr>
            <a:r>
              <a:rPr lang="fr-FR" b="1" dirty="0">
                <a:latin typeface="Arial" pitchFamily="34" charset="0"/>
                <a:ea typeface="+mn-ea"/>
                <a:cs typeface="Arial" pitchFamily="34" charset="0"/>
              </a:rPr>
              <a:t>Gérer les comportements </a:t>
            </a:r>
            <a:r>
              <a:rPr lang="fr-FR" b="1" dirty="0" smtClean="0">
                <a:latin typeface="Arial" pitchFamily="34" charset="0"/>
                <a:ea typeface="+mn-ea"/>
                <a:cs typeface="Arial" pitchFamily="34" charset="0"/>
              </a:rPr>
              <a:t>difficiles dès </a:t>
            </a:r>
            <a:r>
              <a:rPr lang="fr-FR" b="1" dirty="0">
                <a:latin typeface="Arial" pitchFamily="34" charset="0"/>
                <a:ea typeface="+mn-ea"/>
                <a:cs typeface="Arial" pitchFamily="34" charset="0"/>
              </a:rPr>
              <a:t>la petite enfance</a:t>
            </a:r>
            <a:endParaRPr lang="en-CA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355977" y="3615173"/>
            <a:ext cx="478802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en-US" sz="2500" dirty="0"/>
              <a:t>Ressource créée par la Fédération des enseignantes-enseignants des écoles secondaires de l’Ontario</a:t>
            </a:r>
            <a:br>
              <a:rPr lang="fr-FR" altLang="en-US" sz="2500" dirty="0"/>
            </a:br>
            <a:r>
              <a:rPr lang="fr-FR" altLang="en-US" sz="2500" dirty="0"/>
              <a:t>© 2018</a:t>
            </a:r>
          </a:p>
          <a:p>
            <a:pPr algn="ctr" eaLnBrk="1" hangingPunct="1"/>
            <a:endParaRPr lang="en-CA" alt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321015"/>
            <a:ext cx="4683609" cy="19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03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FF9900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27584" y="532772"/>
            <a:ext cx="2952328" cy="2320164"/>
          </a:xfrm>
        </p:spPr>
        <p:txBody>
          <a:bodyPr/>
          <a:lstStyle/>
          <a:p>
            <a:pPr algn="l">
              <a:lnSpc>
                <a:spcPts val="34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3 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Comprendre les documents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pertinents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539">
            <a:off x="1082509" y="2053966"/>
            <a:ext cx="7112302" cy="2929699"/>
          </a:xfrm>
          <a:prstGeom prst="rect">
            <a:avLst/>
          </a:prstGeom>
        </p:spPr>
      </p:pic>
      <p:pic>
        <p:nvPicPr>
          <p:cNvPr id="5" name="PP3_ 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09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9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8229600" cy="1143000"/>
          </a:xfrm>
        </p:spPr>
        <p:txBody>
          <a:bodyPr/>
          <a:lstStyle/>
          <a:p>
            <a:pPr algn="l"/>
            <a:r>
              <a:rPr lang="en-US" altLang="en-US" b="1" dirty="0" err="1">
                <a:solidFill>
                  <a:srgbClr val="FF9900">
                    <a:alpha val="65000"/>
                  </a:srgbClr>
                </a:solidFill>
              </a:rPr>
              <a:t>Législations</a:t>
            </a:r>
            <a:r>
              <a:rPr lang="en-US" altLang="en-US" b="1" dirty="0">
                <a:solidFill>
                  <a:srgbClr val="FF9900">
                    <a:alpha val="65000"/>
                  </a:srgbClr>
                </a:solidFill>
              </a:rPr>
              <a:t> </a:t>
            </a:r>
            <a:r>
              <a:rPr lang="en-US" altLang="en-US" b="1" dirty="0" err="1">
                <a:solidFill>
                  <a:srgbClr val="FF9900">
                    <a:alpha val="65000"/>
                  </a:srgbClr>
                </a:solidFill>
              </a:rPr>
              <a:t>pertinentes</a:t>
            </a:r>
            <a:endParaRPr lang="en-CA" altLang="en-US" b="1" dirty="0" smtClean="0">
              <a:solidFill>
                <a:srgbClr val="FF9900">
                  <a:alpha val="65000"/>
                </a:srgbClr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475656" y="1659503"/>
            <a:ext cx="6408712" cy="2993633"/>
          </a:xfrm>
        </p:spPr>
        <p:txBody>
          <a:bodyPr/>
          <a:lstStyle/>
          <a:p>
            <a:r>
              <a:rPr lang="fr-FR" altLang="en-US" sz="2800" dirty="0"/>
              <a:t>LSST (</a:t>
            </a:r>
            <a:r>
              <a:rPr lang="fr-FR" altLang="en-US" sz="2800" dirty="0" err="1"/>
              <a:t>OHSA</a:t>
            </a:r>
            <a:r>
              <a:rPr lang="fr-FR" altLang="en-US" sz="2800" dirty="0"/>
              <a:t>) – articles 25, 27 et 28</a:t>
            </a:r>
          </a:p>
          <a:p>
            <a:r>
              <a:rPr lang="fr-FR" altLang="en-US" sz="2800" dirty="0" smtClean="0"/>
              <a:t>Loi </a:t>
            </a:r>
            <a:r>
              <a:rPr lang="fr-FR" altLang="en-US" sz="2800" dirty="0"/>
              <a:t>sur les services à l’enfance, à la jeunesse et à la famille – </a:t>
            </a:r>
            <a:r>
              <a:rPr lang="fr-FR" altLang="en-US" sz="2800" dirty="0" err="1"/>
              <a:t>Règl</a:t>
            </a:r>
            <a:r>
              <a:rPr lang="fr-FR" altLang="en-US" sz="2800" dirty="0"/>
              <a:t>. 70, article 109</a:t>
            </a:r>
          </a:p>
          <a:p>
            <a:r>
              <a:rPr lang="fr-FR" altLang="en-US" sz="2800" dirty="0" smtClean="0"/>
              <a:t>Loi </a:t>
            </a:r>
            <a:r>
              <a:rPr lang="fr-FR" altLang="en-US" sz="2800" dirty="0"/>
              <a:t>sur l’éducation – Obligation de diligence</a:t>
            </a:r>
          </a:p>
          <a:p>
            <a:endParaRPr lang="en-US" altLang="en-US" dirty="0" smtClean="0"/>
          </a:p>
          <a:p>
            <a:endParaRPr lang="en-CA" altLang="en-US" dirty="0" smtClean="0"/>
          </a:p>
        </p:txBody>
      </p:sp>
      <p:pic>
        <p:nvPicPr>
          <p:cNvPr id="3" name="PP3_ 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976" y="836712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F9900">
                    <a:alpha val="65000"/>
                  </a:srgbClr>
                </a:solidFill>
              </a:rPr>
              <a:t>Documents </a:t>
            </a:r>
            <a:r>
              <a:rPr lang="en-US" b="1" dirty="0" err="1">
                <a:solidFill>
                  <a:srgbClr val="FF9900">
                    <a:alpha val="65000"/>
                  </a:srgbClr>
                </a:solidFill>
              </a:rPr>
              <a:t>pertinents</a:t>
            </a:r>
            <a:endParaRPr lang="en-CA" b="1" dirty="0">
              <a:solidFill>
                <a:srgbClr val="FF9900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6976" y="1944111"/>
            <a:ext cx="6141368" cy="234898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dirty="0"/>
              <a:t>Politiques du conseil scolaire</a:t>
            </a:r>
          </a:p>
          <a:p>
            <a:pPr>
              <a:spcBef>
                <a:spcPts val="0"/>
              </a:spcBef>
            </a:pPr>
            <a:r>
              <a:rPr lang="fr-FR" dirty="0"/>
              <a:t>Politiques de l’école</a:t>
            </a:r>
          </a:p>
          <a:p>
            <a:pPr>
              <a:spcBef>
                <a:spcPts val="0"/>
              </a:spcBef>
            </a:pP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fr-FR" dirty="0"/>
              <a:t>Procédures du conseil scolaire</a:t>
            </a:r>
          </a:p>
          <a:p>
            <a:pPr>
              <a:spcBef>
                <a:spcPts val="0"/>
              </a:spcBef>
            </a:pPr>
            <a:r>
              <a:rPr lang="fr-FR" dirty="0"/>
              <a:t>Procédures de l’école</a:t>
            </a:r>
          </a:p>
        </p:txBody>
      </p:sp>
      <p:pic>
        <p:nvPicPr>
          <p:cNvPr id="5" name="PP3_ 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8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73224" y="501551"/>
            <a:ext cx="8229600" cy="1143000"/>
          </a:xfrm>
        </p:spPr>
        <p:txBody>
          <a:bodyPr/>
          <a:lstStyle/>
          <a:p>
            <a:pPr algn="l"/>
            <a:r>
              <a:rPr lang="en-US" altLang="en-US" sz="4000" b="1" dirty="0" err="1">
                <a:solidFill>
                  <a:srgbClr val="FF9900">
                    <a:alpha val="65000"/>
                  </a:srgbClr>
                </a:solidFill>
              </a:rPr>
              <a:t>Politiques</a:t>
            </a:r>
            <a:r>
              <a:rPr lang="en-US" altLang="en-US" sz="4000" b="1" dirty="0">
                <a:solidFill>
                  <a:srgbClr val="FF9900">
                    <a:alpha val="65000"/>
                  </a:srgbClr>
                </a:solidFill>
              </a:rPr>
              <a:t> </a:t>
            </a:r>
            <a:r>
              <a:rPr lang="en-US" altLang="en-US" sz="4000" b="1" dirty="0" err="1">
                <a:solidFill>
                  <a:srgbClr val="FF9900">
                    <a:alpha val="65000"/>
                  </a:srgbClr>
                </a:solidFill>
              </a:rPr>
              <a:t>pertinentes</a:t>
            </a:r>
            <a:r>
              <a:rPr lang="en-US" altLang="en-US" sz="4000" b="1" dirty="0">
                <a:solidFill>
                  <a:srgbClr val="FF9900">
                    <a:alpha val="65000"/>
                  </a:srgbClr>
                </a:solidFill>
              </a:rPr>
              <a:t/>
            </a:r>
            <a:br>
              <a:rPr lang="en-US" altLang="en-US" sz="4000" b="1" dirty="0">
                <a:solidFill>
                  <a:srgbClr val="FF9900">
                    <a:alpha val="65000"/>
                  </a:srgbClr>
                </a:solidFill>
              </a:rPr>
            </a:br>
            <a:r>
              <a:rPr lang="en-US" altLang="en-US" sz="4000" b="1" dirty="0" err="1">
                <a:solidFill>
                  <a:srgbClr val="FF9900">
                    <a:alpha val="65000"/>
                  </a:srgbClr>
                </a:solidFill>
              </a:rPr>
              <a:t>d’OSSTF</a:t>
            </a:r>
            <a:r>
              <a:rPr lang="en-US" altLang="en-US" sz="4000" b="1" dirty="0">
                <a:solidFill>
                  <a:srgbClr val="FF9900">
                    <a:alpha val="65000"/>
                  </a:srgbClr>
                </a:solidFill>
              </a:rPr>
              <a:t>/FEESO</a:t>
            </a:r>
            <a:endParaRPr lang="en-CA" altLang="en-US" sz="4000" b="1" dirty="0" smtClean="0">
              <a:solidFill>
                <a:srgbClr val="FF9900">
                  <a:alpha val="65000"/>
                </a:srgbClr>
              </a:solidFill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84337" y="1711226"/>
            <a:ext cx="8496175" cy="4310062"/>
          </a:xfrm>
        </p:spPr>
        <p:txBody>
          <a:bodyPr/>
          <a:lstStyle/>
          <a:p>
            <a:r>
              <a:rPr lang="en-GB" altLang="en-US" dirty="0" smtClean="0"/>
              <a:t>11.9	</a:t>
            </a:r>
            <a:r>
              <a:rPr lang="fr-FR" altLang="en-US" dirty="0"/>
              <a:t>Programmes d’apprentissage </a:t>
            </a:r>
            <a:r>
              <a:rPr lang="fr-FR" altLang="en-US" dirty="0" smtClean="0"/>
              <a:t>				et de </a:t>
            </a:r>
            <a:r>
              <a:rPr lang="fr-FR" altLang="en-US" dirty="0"/>
              <a:t>garde des jeunes enfants</a:t>
            </a:r>
          </a:p>
          <a:p>
            <a:pPr>
              <a:lnSpc>
                <a:spcPts val="3400"/>
              </a:lnSpc>
            </a:pPr>
            <a:r>
              <a:rPr lang="en-GB" altLang="en-US" dirty="0" smtClean="0"/>
              <a:t>7.12	</a:t>
            </a:r>
            <a:r>
              <a:rPr lang="fr-FR" altLang="en-US" dirty="0"/>
              <a:t>Éducation de l’enfance </a:t>
            </a:r>
            <a:endParaRPr lang="fr-FR" altLang="en-US" dirty="0" smtClean="0"/>
          </a:p>
          <a:p>
            <a:pPr marL="0" indent="0">
              <a:lnSpc>
                <a:spcPts val="3400"/>
              </a:lnSpc>
              <a:buNone/>
            </a:pPr>
            <a:r>
              <a:rPr lang="fr-FR" altLang="en-US" dirty="0" smtClean="0"/>
              <a:t>		en difficulté</a:t>
            </a:r>
          </a:p>
          <a:p>
            <a:endParaRPr lang="en-CA" altLang="en-US" sz="1000" dirty="0" smtClean="0"/>
          </a:p>
          <a:p>
            <a:pPr marL="0" indent="0">
              <a:buNone/>
            </a:pPr>
            <a:r>
              <a:rPr lang="en-US" altLang="en-US" sz="2000" dirty="0" smtClean="0"/>
              <a:t>www.osstf.on.ca/fr-CA/about-us/constitution-bylaws-policies.aspx </a:t>
            </a:r>
            <a:endParaRPr lang="en-US" altLang="en-US" sz="2000" dirty="0"/>
          </a:p>
        </p:txBody>
      </p:sp>
      <p:pic>
        <p:nvPicPr>
          <p:cNvPr id="3" name="PP3_ 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420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475656" y="1007546"/>
            <a:ext cx="8229600" cy="1143000"/>
          </a:xfrm>
        </p:spPr>
        <p:txBody>
          <a:bodyPr/>
          <a:lstStyle/>
          <a:p>
            <a:pPr algn="l" eaLnBrk="1" hangingPunct="1">
              <a:lnSpc>
                <a:spcPts val="4500"/>
              </a:lnSpc>
            </a:pPr>
            <a:r>
              <a:rPr lang="fr-FR" altLang="en-US" b="1" dirty="0">
                <a:solidFill>
                  <a:srgbClr val="FF9900">
                    <a:alpha val="65000"/>
                  </a:srgbClr>
                </a:solidFill>
              </a:rPr>
              <a:t>Libellé pertinent dans les</a:t>
            </a:r>
            <a:br>
              <a:rPr lang="fr-FR" altLang="en-US" b="1" dirty="0">
                <a:solidFill>
                  <a:srgbClr val="FF9900">
                    <a:alpha val="65000"/>
                  </a:srgbClr>
                </a:solidFill>
              </a:rPr>
            </a:br>
            <a:r>
              <a:rPr lang="fr-FR" altLang="en-US" b="1" dirty="0">
                <a:solidFill>
                  <a:srgbClr val="FF9900">
                    <a:alpha val="65000"/>
                  </a:srgbClr>
                </a:solidFill>
              </a:rPr>
              <a:t>conventions collectives</a:t>
            </a:r>
            <a:endParaRPr lang="en-CA" altLang="en-US" b="1" dirty="0" smtClean="0">
              <a:solidFill>
                <a:srgbClr val="FF9900">
                  <a:alpha val="65000"/>
                </a:srgbClr>
              </a:solidFill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1475656" y="2333108"/>
            <a:ext cx="8229600" cy="4525963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fr-FR" altLang="en-US" dirty="0"/>
              <a:t>Effectif de classe</a:t>
            </a:r>
          </a:p>
          <a:p>
            <a:pPr eaLnBrk="1" hangingPunct="1">
              <a:spcBef>
                <a:spcPts val="300"/>
              </a:spcBef>
            </a:pPr>
            <a:r>
              <a:rPr lang="fr-FR" altLang="en-US" dirty="0"/>
              <a:t>Charge de travail</a:t>
            </a:r>
          </a:p>
          <a:p>
            <a:pPr eaLnBrk="1" hangingPunct="1">
              <a:spcBef>
                <a:spcPts val="300"/>
              </a:spcBef>
            </a:pPr>
            <a:r>
              <a:rPr lang="fr-FR" altLang="en-US" dirty="0"/>
              <a:t>Formation</a:t>
            </a:r>
          </a:p>
          <a:p>
            <a:pPr eaLnBrk="1" hangingPunct="1">
              <a:spcBef>
                <a:spcPts val="300"/>
              </a:spcBef>
            </a:pPr>
            <a:r>
              <a:rPr lang="fr-FR" altLang="en-US" dirty="0"/>
              <a:t>Équipement</a:t>
            </a:r>
          </a:p>
          <a:p>
            <a:pPr eaLnBrk="1" hangingPunct="1"/>
            <a:endParaRPr lang="en-US" altLang="en-US" dirty="0"/>
          </a:p>
          <a:p>
            <a:pPr marL="0" indent="0" eaLnBrk="1" hangingPunct="1">
              <a:buNone/>
            </a:pPr>
            <a:endParaRPr lang="en-CA" altLang="en-US" dirty="0" smtClean="0"/>
          </a:p>
        </p:txBody>
      </p:sp>
      <p:pic>
        <p:nvPicPr>
          <p:cNvPr id="3" name="PP3_ 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FF9900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2952328" cy="273630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 DE LA</a:t>
            </a:r>
            <a:br>
              <a:rPr lang="en-CA" sz="32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3 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Comprendre les documents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pertinents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539">
            <a:off x="1082509" y="2053966"/>
            <a:ext cx="7112302" cy="292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4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OSSTF</Template>
  <TotalTime>2446</TotalTime>
  <Words>114</Words>
  <Application>Microsoft Office PowerPoint</Application>
  <PresentationFormat>On-screen Show (4:3)</PresentationFormat>
  <Paragraphs>35</Paragraphs>
  <Slides>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Helvetica Neue</vt:lpstr>
      <vt:lpstr>ITC Franklin Gothic Std Book</vt:lpstr>
      <vt:lpstr>3_Custom Design</vt:lpstr>
      <vt:lpstr>2_Custom Design</vt:lpstr>
      <vt:lpstr>Section 3 Comprendre les documents pertinents</vt:lpstr>
      <vt:lpstr>Section 3 Comprendre les documents pertinents</vt:lpstr>
      <vt:lpstr>Législations pertinentes</vt:lpstr>
      <vt:lpstr>Documents pertinents</vt:lpstr>
      <vt:lpstr>Politiques pertinentes d’OSSTF/FEESO</vt:lpstr>
      <vt:lpstr>Libellé pertinent dans les conventions collectives</vt:lpstr>
      <vt:lpstr>FIN DE LA  Section 3 Comprendre les documents pertinents</vt:lpstr>
    </vt:vector>
  </TitlesOfParts>
  <Company>OSSTF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and Tools for Assisting Members:</dc:title>
  <dc:creator>renfrec</dc:creator>
  <cp:lastModifiedBy>Ferorelli, Kristina</cp:lastModifiedBy>
  <cp:revision>385</cp:revision>
  <cp:lastPrinted>2018-04-06T15:10:45Z</cp:lastPrinted>
  <dcterms:created xsi:type="dcterms:W3CDTF">2012-07-09T14:46:26Z</dcterms:created>
  <dcterms:modified xsi:type="dcterms:W3CDTF">2018-12-03T19:13:47Z</dcterms:modified>
</cp:coreProperties>
</file>